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0.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5" r:id="rId3"/>
    <p:sldMasterId id="2147483690" r:id="rId4"/>
    <p:sldMasterId id="2147483705" r:id="rId5"/>
    <p:sldMasterId id="2147483720" r:id="rId6"/>
    <p:sldMasterId id="2147483735" r:id="rId7"/>
    <p:sldMasterId id="2147483750" r:id="rId8"/>
    <p:sldMasterId id="2147483765" r:id="rId9"/>
    <p:sldMasterId id="2147483780" r:id="rId10"/>
    <p:sldMasterId id="2147483795" r:id="rId11"/>
  </p:sldMasterIdLst>
  <p:notesMasterIdLst>
    <p:notesMasterId r:id="rId85"/>
  </p:notesMasterIdLst>
  <p:sldIdLst>
    <p:sldId id="296" r:id="rId12"/>
    <p:sldId id="322" r:id="rId13"/>
    <p:sldId id="557" r:id="rId14"/>
    <p:sldId id="480" r:id="rId15"/>
    <p:sldId id="483" r:id="rId16"/>
    <p:sldId id="486" r:id="rId17"/>
    <p:sldId id="487" r:id="rId18"/>
    <p:sldId id="488" r:id="rId19"/>
    <p:sldId id="490" r:id="rId20"/>
    <p:sldId id="492" r:id="rId21"/>
    <p:sldId id="494" r:id="rId22"/>
    <p:sldId id="517" r:id="rId23"/>
    <p:sldId id="496" r:id="rId24"/>
    <p:sldId id="500" r:id="rId25"/>
    <p:sldId id="502" r:id="rId26"/>
    <p:sldId id="503" r:id="rId27"/>
    <p:sldId id="504" r:id="rId28"/>
    <p:sldId id="506" r:id="rId29"/>
    <p:sldId id="442" r:id="rId30"/>
    <p:sldId id="447" r:id="rId31"/>
    <p:sldId id="446" r:id="rId32"/>
    <p:sldId id="448" r:id="rId33"/>
    <p:sldId id="449" r:id="rId34"/>
    <p:sldId id="454" r:id="rId35"/>
    <p:sldId id="453" r:id="rId36"/>
    <p:sldId id="450" r:id="rId37"/>
    <p:sldId id="451" r:id="rId38"/>
    <p:sldId id="512" r:id="rId39"/>
    <p:sldId id="455" r:id="rId40"/>
    <p:sldId id="459" r:id="rId41"/>
    <p:sldId id="508" r:id="rId42"/>
    <p:sldId id="461" r:id="rId43"/>
    <p:sldId id="554" r:id="rId44"/>
    <p:sldId id="555" r:id="rId45"/>
    <p:sldId id="556" r:id="rId46"/>
    <p:sldId id="452" r:id="rId47"/>
    <p:sldId id="445" r:id="rId48"/>
    <p:sldId id="456" r:id="rId49"/>
    <p:sldId id="457" r:id="rId50"/>
    <p:sldId id="338" r:id="rId51"/>
    <p:sldId id="458" r:id="rId52"/>
    <p:sldId id="462" r:id="rId53"/>
    <p:sldId id="513" r:id="rId54"/>
    <p:sldId id="514" r:id="rId55"/>
    <p:sldId id="518" r:id="rId56"/>
    <p:sldId id="535" r:id="rId57"/>
    <p:sldId id="546" r:id="rId58"/>
    <p:sldId id="540" r:id="rId59"/>
    <p:sldId id="542" r:id="rId60"/>
    <p:sldId id="408" r:id="rId61"/>
    <p:sldId id="410" r:id="rId62"/>
    <p:sldId id="547" r:id="rId63"/>
    <p:sldId id="549" r:id="rId64"/>
    <p:sldId id="550" r:id="rId65"/>
    <p:sldId id="553" r:id="rId66"/>
    <p:sldId id="432" r:id="rId67"/>
    <p:sldId id="431" r:id="rId68"/>
    <p:sldId id="433" r:id="rId69"/>
    <p:sldId id="434" r:id="rId70"/>
    <p:sldId id="435" r:id="rId71"/>
    <p:sldId id="411" r:id="rId72"/>
    <p:sldId id="415" r:id="rId73"/>
    <p:sldId id="418" r:id="rId74"/>
    <p:sldId id="420" r:id="rId75"/>
    <p:sldId id="424" r:id="rId76"/>
    <p:sldId id="426" r:id="rId77"/>
    <p:sldId id="425" r:id="rId78"/>
    <p:sldId id="422" r:id="rId79"/>
    <p:sldId id="473" r:id="rId80"/>
    <p:sldId id="421" r:id="rId81"/>
    <p:sldId id="475" r:id="rId82"/>
    <p:sldId id="476" r:id="rId83"/>
    <p:sldId id="520" r:id="rId84"/>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66FF"/>
    <a:srgbClr val="3366FF"/>
    <a:srgbClr val="00CCFF"/>
    <a:srgbClr val="3399FF"/>
    <a:srgbClr val="CCECFF"/>
    <a:srgbClr val="66C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58"/>
      </p:cViewPr>
      <p:guideLst>
        <p:guide orient="horz" pos="2160"/>
        <p:guide pos="2880"/>
      </p:guideLst>
    </p:cSldViewPr>
  </p:slideViewPr>
  <p:notesTextViewPr>
    <p:cViewPr>
      <p:scale>
        <a:sx n="1" d="1"/>
        <a:sy n="1" d="1"/>
      </p:scale>
      <p:origin x="0" y="0"/>
    </p:cViewPr>
  </p:notesTextViewPr>
  <p:sorterViewPr>
    <p:cViewPr>
      <p:scale>
        <a:sx n="130" d="100"/>
        <a:sy n="130" d="100"/>
      </p:scale>
      <p:origin x="0" y="169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3DF812-6D12-4BDE-9F22-54BFC278C51E}" type="datetimeFigureOut">
              <a:rPr lang="es-PE" smtClean="0"/>
              <a:t>03/11/2016</a:t>
            </a:fld>
            <a:endParaRPr lang="es-PE"/>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E"/>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77FEAF-71FD-4063-81E2-728704EBE6D9}" type="slidenum">
              <a:rPr lang="es-PE" smtClean="0"/>
              <a:t>‹Nº›</a:t>
            </a:fld>
            <a:endParaRPr lang="es-PE"/>
          </a:p>
        </p:txBody>
      </p:sp>
    </p:spTree>
    <p:extLst>
      <p:ext uri="{BB962C8B-B14F-4D97-AF65-F5344CB8AC3E}">
        <p14:creationId xmlns:p14="http://schemas.microsoft.com/office/powerpoint/2010/main" val="240254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PE" smtClean="0"/>
          </a:p>
        </p:txBody>
      </p:sp>
      <p:sp>
        <p:nvSpPr>
          <p:cNvPr id="4" name="3 Marcador de encabezado"/>
          <p:cNvSpPr>
            <a:spLocks noGrp="1"/>
          </p:cNvSpPr>
          <p:nvPr>
            <p:ph type="hdr" sz="quarter"/>
          </p:nvPr>
        </p:nvSpPr>
        <p:spPr/>
        <p:txBody>
          <a:bodyPr/>
          <a:lstStyle/>
          <a:p>
            <a:pPr>
              <a:defRPr/>
            </a:pPr>
            <a:r>
              <a:rPr lang="es-PE">
                <a:solidFill>
                  <a:prstClr val="black"/>
                </a:solidFill>
              </a:rPr>
              <a:t>DEPARTAMENTO ACADEMICO DE CONSTRUCCION</a:t>
            </a:r>
          </a:p>
        </p:txBody>
      </p:sp>
      <p:sp>
        <p:nvSpPr>
          <p:cNvPr id="5" name="4 Marcador de fecha"/>
          <p:cNvSpPr>
            <a:spLocks noGrp="1"/>
          </p:cNvSpPr>
          <p:nvPr>
            <p:ph type="dt" sz="quarter" idx="1"/>
          </p:nvPr>
        </p:nvSpPr>
        <p:spPr/>
        <p:txBody>
          <a:bodyPr/>
          <a:lstStyle/>
          <a:p>
            <a:pPr>
              <a:defRPr/>
            </a:pPr>
            <a:r>
              <a:rPr lang="es-PE">
                <a:solidFill>
                  <a:prstClr val="black"/>
                </a:solidFill>
              </a:rPr>
              <a:t>14/07/2012</a:t>
            </a:r>
          </a:p>
        </p:txBody>
      </p:sp>
      <p:sp>
        <p:nvSpPr>
          <p:cNvPr id="6" name="5 Marcador de pie de página"/>
          <p:cNvSpPr>
            <a:spLocks noGrp="1"/>
          </p:cNvSpPr>
          <p:nvPr>
            <p:ph type="ftr" sz="quarter" idx="4"/>
          </p:nvPr>
        </p:nvSpPr>
        <p:spPr/>
        <p:txBody>
          <a:bodyPr/>
          <a:lstStyle/>
          <a:p>
            <a:pPr>
              <a:defRPr/>
            </a:pPr>
            <a:r>
              <a:rPr lang="es-PE">
                <a:solidFill>
                  <a:prstClr val="black"/>
                </a:solidFill>
              </a:rPr>
              <a:t>CURSO TALLER: SUPERVISION DE OBRA</a:t>
            </a:r>
          </a:p>
        </p:txBody>
      </p:sp>
      <p:sp>
        <p:nvSpPr>
          <p:cNvPr id="7" name="6 Marcador de número de diapositiva"/>
          <p:cNvSpPr>
            <a:spLocks noGrp="1"/>
          </p:cNvSpPr>
          <p:nvPr>
            <p:ph type="sldNum" sz="quarter" idx="5"/>
          </p:nvPr>
        </p:nvSpPr>
        <p:spPr/>
        <p:txBody>
          <a:bodyPr/>
          <a:lstStyle/>
          <a:p>
            <a:pPr>
              <a:defRPr/>
            </a:pPr>
            <a:fld id="{78582372-7A25-4A0C-9113-3519CB13883A}" type="slidenum">
              <a:rPr lang="es-PE">
                <a:solidFill>
                  <a:prstClr val="black"/>
                </a:solidFill>
              </a:rPr>
              <a:pPr>
                <a:defRPr/>
              </a:pPr>
              <a:t>1</a:t>
            </a:fld>
            <a:endParaRPr lang="es-PE">
              <a:solidFill>
                <a:prstClr val="black"/>
              </a:solidFill>
            </a:endParaRPr>
          </a:p>
        </p:txBody>
      </p:sp>
    </p:spTree>
    <p:extLst>
      <p:ext uri="{BB962C8B-B14F-4D97-AF65-F5344CB8AC3E}">
        <p14:creationId xmlns:p14="http://schemas.microsoft.com/office/powerpoint/2010/main" val="3766057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2908059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2476585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1493716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3850621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8" name="7 Marcador de pie de página"/>
          <p:cNvSpPr>
            <a:spLocks noGrp="1"/>
          </p:cNvSpPr>
          <p:nvPr>
            <p:ph type="ftr" sz="quarter" idx="11"/>
          </p:nvPr>
        </p:nvSpPr>
        <p:spPr/>
        <p:txBody>
          <a:bodyPr/>
          <a:lstStyle/>
          <a:p>
            <a:endParaRPr lang="es-PE"/>
          </a:p>
        </p:txBody>
      </p:sp>
      <p:sp>
        <p:nvSpPr>
          <p:cNvPr id="9" name="8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3988370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4" name="3 Marcador de pie de página"/>
          <p:cNvSpPr>
            <a:spLocks noGrp="1"/>
          </p:cNvSpPr>
          <p:nvPr>
            <p:ph type="ftr" sz="quarter" idx="11"/>
          </p:nvPr>
        </p:nvSpPr>
        <p:spPr/>
        <p:txBody>
          <a:bodyPr/>
          <a:lstStyle/>
          <a:p>
            <a:endParaRPr lang="es-PE"/>
          </a:p>
        </p:txBody>
      </p:sp>
      <p:sp>
        <p:nvSpPr>
          <p:cNvPr id="5" name="4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1252444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3" name="2 Marcador de pie de página"/>
          <p:cNvSpPr>
            <a:spLocks noGrp="1"/>
          </p:cNvSpPr>
          <p:nvPr>
            <p:ph type="ftr" sz="quarter" idx="11"/>
          </p:nvPr>
        </p:nvSpPr>
        <p:spPr/>
        <p:txBody>
          <a:bodyPr/>
          <a:lstStyle/>
          <a:p>
            <a:endParaRPr lang="es-PE"/>
          </a:p>
        </p:txBody>
      </p:sp>
      <p:sp>
        <p:nvSpPr>
          <p:cNvPr id="4" name="3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769334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3071137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1213048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662898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t>03/11/2016</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8378083E-51F1-49F1-8F2C-03B5F12ED1B8}" type="slidenum">
              <a:rPr lang="es-PE" smtClean="0"/>
              <a:t>‹Nº›</a:t>
            </a:fld>
            <a:endParaRPr lang="es-PE"/>
          </a:p>
        </p:txBody>
      </p:sp>
    </p:spTree>
    <p:extLst>
      <p:ext uri="{BB962C8B-B14F-4D97-AF65-F5344CB8AC3E}">
        <p14:creationId xmlns:p14="http://schemas.microsoft.com/office/powerpoint/2010/main" val="2179687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pPr/>
              <a:t>‹Nº›</a:t>
            </a:fld>
            <a:endParaRPr lang="es-ES_tradnl"/>
          </a:p>
        </p:txBody>
      </p:sp>
    </p:spTree>
    <p:extLst>
      <p:ext uri="{BB962C8B-B14F-4D97-AF65-F5344CB8AC3E}">
        <p14:creationId xmlns:p14="http://schemas.microsoft.com/office/powerpoint/2010/main" val="147047827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2498946934"/>
      </p:ext>
    </p:extLst>
  </p:cSld>
  <p:clrMapOvr>
    <a:masterClrMapping/>
  </p:clrMapOvr>
  <p:transition>
    <p:blinds/>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lvl1pPr>
              <a:defRPr/>
            </a:lvl1pPr>
          </a:lstStyle>
          <a:p>
            <a:pPr>
              <a:defRPr/>
            </a:pPr>
            <a:fld id="{A9799424-A8E5-467F-9124-B142A44E7A9A}" type="datetime1">
              <a:rPr lang="es-PE">
                <a:solidFill>
                  <a:prstClr val="black">
                    <a:tint val="75000"/>
                  </a:prstClr>
                </a:solidFill>
              </a:rPr>
              <a:pPr>
                <a:def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A06F7A0C-6666-4EFE-A53B-397CE0A8EA5A}"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36606838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lvl1pPr>
              <a:defRPr/>
            </a:lvl1pPr>
          </a:lstStyle>
          <a:p>
            <a:pPr>
              <a:defRPr/>
            </a:pPr>
            <a:fld id="{7D6835E4-98F5-47E4-8231-4E0770AD86A1}" type="datetime1">
              <a:rPr lang="es-PE">
                <a:solidFill>
                  <a:prstClr val="black">
                    <a:tint val="75000"/>
                  </a:prstClr>
                </a:solidFill>
              </a:rPr>
              <a:pPr>
                <a:def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2D14D62A-6EEA-45D7-84BF-7A2D02E3C6C8}"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1817134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C77E5B15-79D6-4FAC-AD75-42A611535580}" type="datetime1">
              <a:rPr lang="es-PE">
                <a:solidFill>
                  <a:prstClr val="black">
                    <a:tint val="75000"/>
                  </a:prstClr>
                </a:solidFill>
              </a:rPr>
              <a:pPr>
                <a:def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858B359D-5F0C-494F-A759-E4C824B0C009}"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719401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3 Marcador de fecha"/>
          <p:cNvSpPr>
            <a:spLocks noGrp="1"/>
          </p:cNvSpPr>
          <p:nvPr>
            <p:ph type="dt" sz="half" idx="10"/>
          </p:nvPr>
        </p:nvSpPr>
        <p:spPr/>
        <p:txBody>
          <a:bodyPr/>
          <a:lstStyle>
            <a:lvl1pPr>
              <a:defRPr/>
            </a:lvl1pPr>
          </a:lstStyle>
          <a:p>
            <a:pPr>
              <a:defRPr/>
            </a:pPr>
            <a:fld id="{0CB171B5-56EF-4253-9483-C21897B460DF}" type="datetime1">
              <a:rPr lang="es-PE">
                <a:solidFill>
                  <a:prstClr val="black">
                    <a:tint val="75000"/>
                  </a:prstClr>
                </a:solidFill>
              </a:rPr>
              <a:pPr>
                <a:defRPr/>
              </a:pPr>
              <a:t>03/11/2016</a:t>
            </a:fld>
            <a:endParaRPr lang="es-PE">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76662707-B173-4940-965D-0B4AD96ED53B}"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2806037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3 Marcador de fecha"/>
          <p:cNvSpPr>
            <a:spLocks noGrp="1"/>
          </p:cNvSpPr>
          <p:nvPr>
            <p:ph type="dt" sz="half" idx="10"/>
          </p:nvPr>
        </p:nvSpPr>
        <p:spPr/>
        <p:txBody>
          <a:bodyPr/>
          <a:lstStyle>
            <a:lvl1pPr>
              <a:defRPr/>
            </a:lvl1pPr>
          </a:lstStyle>
          <a:p>
            <a:pPr>
              <a:defRPr/>
            </a:pPr>
            <a:fld id="{B9347390-479B-4DDB-9CB9-ED115E6F5822}" type="datetime1">
              <a:rPr lang="es-PE">
                <a:solidFill>
                  <a:prstClr val="black">
                    <a:tint val="75000"/>
                  </a:prstClr>
                </a:solidFill>
              </a:rPr>
              <a:pPr>
                <a:defRPr/>
              </a:pPr>
              <a:t>03/11/2016</a:t>
            </a:fld>
            <a:endParaRPr lang="es-PE">
              <a:solidFill>
                <a:prstClr val="black">
                  <a:tint val="75000"/>
                </a:prstClr>
              </a:solidFill>
            </a:endParaRPr>
          </a:p>
        </p:txBody>
      </p:sp>
      <p:sp>
        <p:nvSpPr>
          <p:cNvPr id="8"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9" name="5 Marcador de número de diapositiva"/>
          <p:cNvSpPr>
            <a:spLocks noGrp="1"/>
          </p:cNvSpPr>
          <p:nvPr>
            <p:ph type="sldNum" sz="quarter" idx="12"/>
          </p:nvPr>
        </p:nvSpPr>
        <p:spPr/>
        <p:txBody>
          <a:bodyPr/>
          <a:lstStyle>
            <a:lvl1pPr>
              <a:defRPr/>
            </a:lvl1pPr>
          </a:lstStyle>
          <a:p>
            <a:pPr>
              <a:defRPr/>
            </a:pPr>
            <a:fld id="{2F563A35-9816-4261-868F-F241684CCDE5}"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2306467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3 Marcador de fecha"/>
          <p:cNvSpPr>
            <a:spLocks noGrp="1"/>
          </p:cNvSpPr>
          <p:nvPr>
            <p:ph type="dt" sz="half" idx="10"/>
          </p:nvPr>
        </p:nvSpPr>
        <p:spPr/>
        <p:txBody>
          <a:bodyPr/>
          <a:lstStyle>
            <a:lvl1pPr>
              <a:defRPr/>
            </a:lvl1pPr>
          </a:lstStyle>
          <a:p>
            <a:pPr>
              <a:defRPr/>
            </a:pPr>
            <a:fld id="{DEC9CD2D-8639-43F3-86BC-A4952CEE1CE6}" type="datetime1">
              <a:rPr lang="es-PE">
                <a:solidFill>
                  <a:prstClr val="black">
                    <a:tint val="75000"/>
                  </a:prstClr>
                </a:solidFill>
              </a:rPr>
              <a:pPr>
                <a:defRPr/>
              </a:pPr>
              <a:t>03/11/2016</a:t>
            </a:fld>
            <a:endParaRPr lang="es-PE">
              <a:solidFill>
                <a:prstClr val="black">
                  <a:tint val="75000"/>
                </a:prstClr>
              </a:solidFill>
            </a:endParaRPr>
          </a:p>
        </p:txBody>
      </p:sp>
      <p:sp>
        <p:nvSpPr>
          <p:cNvPr id="4"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5" name="5 Marcador de número de diapositiva"/>
          <p:cNvSpPr>
            <a:spLocks noGrp="1"/>
          </p:cNvSpPr>
          <p:nvPr>
            <p:ph type="sldNum" sz="quarter" idx="12"/>
          </p:nvPr>
        </p:nvSpPr>
        <p:spPr/>
        <p:txBody>
          <a:bodyPr/>
          <a:lstStyle>
            <a:lvl1pPr>
              <a:defRPr/>
            </a:lvl1pPr>
          </a:lstStyle>
          <a:p>
            <a:pPr>
              <a:defRPr/>
            </a:pPr>
            <a:fld id="{E9F14DDB-E9D3-4033-971C-A0BC16493053}"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4009814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EACAC2F3-2257-4B94-BFAB-2B96F59C50B2}" type="datetime1">
              <a:rPr lang="es-PE">
                <a:solidFill>
                  <a:prstClr val="black">
                    <a:tint val="75000"/>
                  </a:prstClr>
                </a:solidFill>
              </a:rPr>
              <a:pPr>
                <a:defRPr/>
              </a:pPr>
              <a:t>03/11/2016</a:t>
            </a:fld>
            <a:endParaRPr lang="es-PE">
              <a:solidFill>
                <a:prstClr val="black">
                  <a:tint val="75000"/>
                </a:prstClr>
              </a:solidFill>
            </a:endParaRPr>
          </a:p>
        </p:txBody>
      </p:sp>
      <p:sp>
        <p:nvSpPr>
          <p:cNvPr id="3"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4" name="5 Marcador de número de diapositiva"/>
          <p:cNvSpPr>
            <a:spLocks noGrp="1"/>
          </p:cNvSpPr>
          <p:nvPr>
            <p:ph type="sldNum" sz="quarter" idx="12"/>
          </p:nvPr>
        </p:nvSpPr>
        <p:spPr/>
        <p:txBody>
          <a:bodyPr/>
          <a:lstStyle>
            <a:lvl1pPr>
              <a:defRPr/>
            </a:lvl1pPr>
          </a:lstStyle>
          <a:p>
            <a:pPr>
              <a:defRPr/>
            </a:pPr>
            <a:fld id="{E1362159-E076-4947-802F-A78EF17F9E6E}"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361909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EAEF3519-0D8D-4643-AAC6-6C9633554B48}" type="datetime1">
              <a:rPr lang="es-PE">
                <a:solidFill>
                  <a:prstClr val="black">
                    <a:tint val="75000"/>
                  </a:prstClr>
                </a:solidFill>
              </a:rPr>
              <a:pPr>
                <a:defRPr/>
              </a:pPr>
              <a:t>03/11/2016</a:t>
            </a:fld>
            <a:endParaRPr lang="es-PE">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AB76E324-F7AC-4FE9-9B23-40E383C70606}"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1674999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PE"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ABB245CB-E64F-4083-8355-3613234D1097}" type="datetime1">
              <a:rPr lang="es-PE">
                <a:solidFill>
                  <a:prstClr val="black">
                    <a:tint val="75000"/>
                  </a:prstClr>
                </a:solidFill>
              </a:rPr>
              <a:pPr>
                <a:defRPr/>
              </a:pPr>
              <a:t>03/11/2016</a:t>
            </a:fld>
            <a:endParaRPr lang="es-PE">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5C558E88-160A-47DD-8FCD-0BABCF0D13D3}"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12621187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lvl1pPr>
              <a:defRPr/>
            </a:lvl1pPr>
          </a:lstStyle>
          <a:p>
            <a:pPr>
              <a:defRPr/>
            </a:pPr>
            <a:fld id="{08FA3CE8-4B1C-4590-AE58-9D7D54C80E84}" type="datetime1">
              <a:rPr lang="es-PE">
                <a:solidFill>
                  <a:prstClr val="black">
                    <a:tint val="75000"/>
                  </a:prstClr>
                </a:solidFill>
              </a:rPr>
              <a:pPr>
                <a:def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5D056E76-B37D-4443-9B93-98700A1D5CCA}"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2966985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lvl1pPr>
              <a:defRPr/>
            </a:lvl1pPr>
          </a:lstStyle>
          <a:p>
            <a:pPr>
              <a:defRPr/>
            </a:pPr>
            <a:fld id="{935B0879-F438-4BA9-8D73-236F75E593CF}" type="datetime1">
              <a:rPr lang="es-PE">
                <a:solidFill>
                  <a:prstClr val="black">
                    <a:tint val="75000"/>
                  </a:prstClr>
                </a:solidFill>
              </a:rPr>
              <a:pPr>
                <a:def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F55D13EC-413F-467B-96CF-08B391775E28}"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41661301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8451359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8096878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919413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76189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684047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3656455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8035428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371634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5427117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14397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131751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5447952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341886485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2161989761"/>
      </p:ext>
    </p:extLst>
  </p:cSld>
  <p:clrMapOvr>
    <a:masterClrMapping/>
  </p:clrMapOvr>
  <p:transition>
    <p:blinds/>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526393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2535571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104829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0055445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8666477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6832504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570926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8902410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1023060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8420986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3029952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5169206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10723356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1928599518"/>
      </p:ext>
    </p:extLst>
  </p:cSld>
  <p:clrMapOvr>
    <a:masterClrMapping/>
  </p:clrMapOvr>
  <p:transition>
    <p:blinds/>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086583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6085839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20614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7397634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8332555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3853992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1045321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0971872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3157288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3723732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6485915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2984472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180261691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2854336403"/>
      </p:ext>
    </p:extLst>
  </p:cSld>
  <p:clrMapOvr>
    <a:masterClrMapping/>
  </p:clrMapOvr>
  <p:transition>
    <p:blinds/>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709885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364280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197539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8446620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974260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70502601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9912516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6833725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1430878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8980081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4297488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5070535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1045285840"/>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1798940832"/>
      </p:ext>
    </p:extLst>
  </p:cSld>
  <p:clrMapOvr>
    <a:masterClrMapping/>
  </p:clrMapOvr>
  <p:transition>
    <p:blinds/>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8811228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2288626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155704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7705582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002637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222787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6203172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60488285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27549816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484970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97706923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9469042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3358951818"/>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3639958747"/>
      </p:ext>
    </p:extLst>
  </p:cSld>
  <p:clrMapOvr>
    <a:masterClrMapping/>
  </p:clrMapOvr>
  <p:transition>
    <p:blinds/>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126577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7182775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680911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9246102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1987900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02749923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2230458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5568197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7922302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7404662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0385675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1051825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4043363073"/>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2616239416"/>
      </p:ext>
    </p:extLst>
  </p:cSld>
  <p:clrMapOvr>
    <a:masterClrMapping/>
  </p:clrMapOvr>
  <p:transition>
    <p:blinds/>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05261971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320050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60187688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24270855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49773529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8539764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68653757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92583906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5267814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76052846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5341043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03836378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1607966529"/>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209068408"/>
      </p:ext>
    </p:extLst>
  </p:cSld>
  <p:clrMapOvr>
    <a:masterClrMapping/>
  </p:clrMapOvr>
  <p:transition>
    <p:blinds/>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5940940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87606402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3145915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380453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1334383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781047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25352279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7137929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03057396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06690753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3071758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53079686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536974150"/>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1795696673"/>
      </p:ext>
    </p:extLst>
  </p:cSld>
  <p:clrMapOvr>
    <a:masterClrMapping/>
  </p:clrMapOvr>
  <p:transition>
    <p:blinds/>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5010581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6358980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9975539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96886368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PE">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53688935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PE">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3766005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PE">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7057433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12230482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PE">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07769826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60453754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PE">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75018222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AndTx">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455613" y="1598613"/>
            <a:ext cx="4037012"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455613" y="3922713"/>
            <a:ext cx="4037012" cy="21732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half" idx="3"/>
          </p:nvPr>
        </p:nvSpPr>
        <p:spPr>
          <a:xfrm>
            <a:off x="4645025" y="1598613"/>
            <a:ext cx="4037013" cy="44973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fecha"/>
          <p:cNvSpPr>
            <a:spLocks noGrp="1"/>
          </p:cNvSpPr>
          <p:nvPr>
            <p:ph type="dt" sz="half" idx="10"/>
          </p:nvPr>
        </p:nvSpPr>
        <p:spPr>
          <a:xfrm>
            <a:off x="455613" y="6242050"/>
            <a:ext cx="2130425" cy="474663"/>
          </a:xfrm>
        </p:spPr>
        <p:txBody>
          <a:bodyPr/>
          <a:lstStyle>
            <a:lvl1pPr>
              <a:defRPr/>
            </a:lvl1pPr>
          </a:lstStyle>
          <a:p>
            <a:endParaRPr lang="es-PE">
              <a:solidFill>
                <a:prstClr val="black">
                  <a:tint val="75000"/>
                </a:prstClr>
              </a:solidFill>
            </a:endParaRPr>
          </a:p>
        </p:txBody>
      </p:sp>
      <p:sp>
        <p:nvSpPr>
          <p:cNvPr id="7" name="6 Marcador de pie de página"/>
          <p:cNvSpPr>
            <a:spLocks noGrp="1"/>
          </p:cNvSpPr>
          <p:nvPr>
            <p:ph type="ftr" sz="quarter" idx="11"/>
          </p:nvPr>
        </p:nvSpPr>
        <p:spPr>
          <a:xfrm>
            <a:off x="3124200" y="6242050"/>
            <a:ext cx="2895600" cy="474663"/>
          </a:xfrm>
        </p:spPr>
        <p:txBody>
          <a:bodyPr/>
          <a:lstStyle>
            <a:lvl1pPr>
              <a:defRPr/>
            </a:lvl1pPr>
          </a:lstStyle>
          <a:p>
            <a:endParaRPr lang="es-PE">
              <a:solidFill>
                <a:prstClr val="black">
                  <a:tint val="75000"/>
                </a:prstClr>
              </a:solidFill>
            </a:endParaRPr>
          </a:p>
        </p:txBody>
      </p:sp>
      <p:sp>
        <p:nvSpPr>
          <p:cNvPr id="8" name="7 Marcador de número de diapositiva"/>
          <p:cNvSpPr>
            <a:spLocks noGrp="1"/>
          </p:cNvSpPr>
          <p:nvPr>
            <p:ph type="sldNum" sz="quarter" idx="12"/>
          </p:nvPr>
        </p:nvSpPr>
        <p:spPr>
          <a:xfrm>
            <a:off x="6553200" y="6242050"/>
            <a:ext cx="2130425" cy="474663"/>
          </a:xfrm>
        </p:spPr>
        <p:txBody>
          <a:bodyPr/>
          <a:lstStyle>
            <a:lvl1pPr>
              <a:defRPr/>
            </a:lvl1pPr>
          </a:lstStyle>
          <a:p>
            <a:fld id="{BE036700-33FF-4B6F-B7EA-63BC1E5FC61E}" type="slidenum">
              <a:rPr lang="es-PE">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35212106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85800" y="198120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4648200" y="1981200"/>
            <a:ext cx="3810000" cy="4114800"/>
          </a:xfrm>
        </p:spPr>
        <p:txBody>
          <a:bodyPr/>
          <a:lstStyle/>
          <a:p>
            <a:endParaRPr lang="es-PE"/>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s-ES_tradnl">
              <a:solidFill>
                <a:prstClr val="black">
                  <a:tint val="75000"/>
                </a:prstClr>
              </a:solidFill>
            </a:endParaRPr>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_tradnl">
              <a:solidFill>
                <a:prstClr val="black">
                  <a:tint val="75000"/>
                </a:prstClr>
              </a:solidFill>
            </a:endParaRP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84CC3C14-53DB-4393-A61D-5A758D2BAC6E}" type="slidenum">
              <a:rPr lang="es-ES_tradnl">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178205614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791308" y="174625"/>
            <a:ext cx="8229600" cy="852488"/>
          </a:xfrm>
        </p:spPr>
        <p:txBody>
          <a:bodyPr/>
          <a:lstStyle/>
          <a:p>
            <a:r>
              <a:rPr lang="es-ES" smtClean="0"/>
              <a:t>Haga clic para modificar el estilo de título del patrón</a:t>
            </a:r>
            <a:endParaRPr lang="es-PE"/>
          </a:p>
        </p:txBody>
      </p:sp>
      <p:sp>
        <p:nvSpPr>
          <p:cNvPr id="3" name="2 Marcador de imágenes prediseñadas"/>
          <p:cNvSpPr>
            <a:spLocks noGrp="1"/>
          </p:cNvSpPr>
          <p:nvPr>
            <p:ph type="clipArt" sz="half" idx="1"/>
          </p:nvPr>
        </p:nvSpPr>
        <p:spPr>
          <a:xfrm>
            <a:off x="228600" y="1266825"/>
            <a:ext cx="4273062" cy="5221288"/>
          </a:xfrm>
        </p:spPr>
        <p:txBody>
          <a:bodyPr/>
          <a:lstStyle/>
          <a:p>
            <a:endParaRPr lang="es-PE"/>
          </a:p>
        </p:txBody>
      </p:sp>
      <p:sp>
        <p:nvSpPr>
          <p:cNvPr id="4" name="3 Marcador de texto"/>
          <p:cNvSpPr>
            <a:spLocks noGrp="1"/>
          </p:cNvSpPr>
          <p:nvPr>
            <p:ph type="body" sz="half" idx="2"/>
          </p:nvPr>
        </p:nvSpPr>
        <p:spPr>
          <a:xfrm>
            <a:off x="4642338" y="1266825"/>
            <a:ext cx="4273062" cy="5221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Tree>
    <p:extLst>
      <p:ext uri="{BB962C8B-B14F-4D97-AF65-F5344CB8AC3E}">
        <p14:creationId xmlns:p14="http://schemas.microsoft.com/office/powerpoint/2010/main" val="3170942066"/>
      </p:ext>
    </p:extLst>
  </p:cSld>
  <p:clrMapOvr>
    <a:masterClrMapping/>
  </p:clrMapOvr>
  <p:transition>
    <p:blind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theme" Target="../theme/theme4.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theme" Target="../theme/theme5.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6.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theme" Target="../theme/theme7.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theme" Target="../theme/theme8.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theme" Target="../theme/theme9.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heme" Target="../theme/theme10.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theme" Target="../theme/theme1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t>03/11/2016</a:t>
            </a:fld>
            <a:endParaRPr lang="es-PE"/>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t>‹Nº›</a:t>
            </a:fld>
            <a:endParaRPr lang="es-PE"/>
          </a:p>
        </p:txBody>
      </p:sp>
    </p:spTree>
    <p:extLst>
      <p:ext uri="{BB962C8B-B14F-4D97-AF65-F5344CB8AC3E}">
        <p14:creationId xmlns:p14="http://schemas.microsoft.com/office/powerpoint/2010/main" val="2816833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PE" smtClean="0"/>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AB34E77-7801-410B-A4A6-E9AC6737E470}" type="datetime1">
              <a:rPr lang="es-PE">
                <a:solidFill>
                  <a:prstClr val="black">
                    <a:tint val="75000"/>
                  </a:prstClr>
                </a:solidFill>
              </a:rPr>
              <a:pPr>
                <a:def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3C8DCAD-138E-4E80-8A62-890B794BBBF2}" type="slidenum">
              <a:rPr lang="es-PE">
                <a:solidFill>
                  <a:prstClr val="black">
                    <a:tint val="75000"/>
                  </a:prstClr>
                </a:solidFill>
              </a:rPr>
              <a:pPr>
                <a:defRPr/>
              </a:pPr>
              <a:t>‹Nº›</a:t>
            </a:fld>
            <a:endParaRPr lang="es-PE">
              <a:solidFill>
                <a:prstClr val="black">
                  <a:tint val="75000"/>
                </a:prstClr>
              </a:solidFill>
            </a:endParaRPr>
          </a:p>
        </p:txBody>
      </p:sp>
    </p:spTree>
    <p:extLst>
      <p:ext uri="{BB962C8B-B14F-4D97-AF65-F5344CB8AC3E}">
        <p14:creationId xmlns:p14="http://schemas.microsoft.com/office/powerpoint/2010/main" val="2250252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421773116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42153409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68707393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25342494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53494712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64875931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368271067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29703805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F463A-8E62-4D7A-B882-F9B21699382E}" type="datetimeFigureOut">
              <a:rPr lang="es-PE" smtClean="0">
                <a:solidFill>
                  <a:prstClr val="black">
                    <a:tint val="75000"/>
                  </a:prstClr>
                </a:solidFill>
              </a:rPr>
              <a:pPr/>
              <a:t>03/11/2016</a:t>
            </a:fld>
            <a:endParaRPr lang="es-PE">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8083E-51F1-49F1-8F2C-03B5F12ED1B8}" type="slidenum">
              <a:rPr lang="es-PE" smtClean="0">
                <a:solidFill>
                  <a:prstClr val="black">
                    <a:tint val="75000"/>
                  </a:prstClr>
                </a:solidFill>
              </a:rPr>
              <a:pPr/>
              <a:t>‹Nº›</a:t>
            </a:fld>
            <a:endParaRPr lang="es-PE">
              <a:solidFill>
                <a:prstClr val="black">
                  <a:tint val="75000"/>
                </a:prstClr>
              </a:solidFill>
            </a:endParaRPr>
          </a:p>
        </p:txBody>
      </p:sp>
    </p:spTree>
    <p:extLst>
      <p:ext uri="{BB962C8B-B14F-4D97-AF65-F5344CB8AC3E}">
        <p14:creationId xmlns:p14="http://schemas.microsoft.com/office/powerpoint/2010/main" val="1022429339"/>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8.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4.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0.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google.com.pe/url?sa=i&amp;rct=j&amp;q=&amp;esrc=s&amp;frm=1&amp;source=images&amp;cd=&amp;cad=rja&amp;docid=gif-tR_BU7Ex4M&amp;tbnid=6eCEy-obFa-TnM:&amp;ved=0CAUQjRw&amp;url=http://aiblu.blogspot.com/2013/02/decoracion-electrica-industrial.html&amp;ei=pfK7Up25C4SqkQe2iYG4Bw&amp;bvm=bv.58187178,d.eW0&amp;psig=AFQjCNEbot2DBB2vdDzqSi0C05uazPq_BA&amp;ust=1388135396045547" TargetMode="Externa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hyperlink" Target="http://www.google.com.pe/url?sa=i&amp;rct=j&amp;q=&amp;esrc=s&amp;frm=1&amp;source=images&amp;cd=&amp;cad=rja&amp;docid=gif-tR_BU7Ex4M&amp;tbnid=6eCEy-obFa-TnM:&amp;ved=0CAUQjRw&amp;url=http://aiblu.blogspot.com/2013/02/decoracion-electrica-industrial.html&amp;ei=pfK7Up25C4SqkQe2iYG4Bw&amp;bvm=bv.58187178,d.eW0&amp;psig=AFQjCNEbot2DBB2vdDzqSi0C05uazPq_BA&amp;ust=1388135396045547" TargetMode="Externa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m.pe/url?sa=i&amp;rct=j&amp;q=&amp;esrc=s&amp;frm=1&amp;source=images&amp;cd=&amp;cad=rja&amp;docid=XsOPl44EcDwubM&amp;tbnid=iVzwR7nNpPhlLM:&amp;ved=0CAUQjRw&amp;url=http://www.escarsa.com/p11.html&amp;ei=m_G7UuynDtHMkQeIyYCIAQ&amp;bvm=bv.58187178,d.eW0&amp;psig=AFQjCNEcvzor0CBf8jV9NffEGhUDZN-SFg&amp;ust=1388135098036011" TargetMode="External"/><Relationship Id="rId1" Type="http://schemas.openxmlformats.org/officeDocument/2006/relationships/slideLayout" Target="../slideLayouts/slideLayout20.xml"/><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0.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m.pe/url?sa=i&amp;rct=j&amp;q=&amp;esrc=s&amp;frm=1&amp;source=images&amp;cd=&amp;cad=rja&amp;docid=6y5HyUXVnKN0kM&amp;tbnid=Py35u3Sqav3ZwM:&amp;ved=0CAUQjRw&amp;url=http://www.sodimac.com.pe/productos/sub-categoria/ver/id/31/pagina/3&amp;ei=X3a8UpWuO8rWkQfx94GIDA&amp;bvm=bv.58187178,d.eW0&amp;psig=AFQjCNGZiDC3BwjID5ZO2Ywbi1xW7Sy-7w&amp;ust=1388169167901203" TargetMode="Externa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0.xml"/><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0.xml"/><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6.xml"/><Relationship Id="rId5" Type="http://schemas.openxmlformats.org/officeDocument/2006/relationships/image" Target="../media/image43.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7.png"/></Relationships>
</file>

<file path=ppt/slides/_rels/slide6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otón de acción: Inicio">
            <a:hlinkClick r:id="" action="ppaction://hlinkshowjump?jump=firstslide" highlightClick="1"/>
          </p:cNvPr>
          <p:cNvSpPr/>
          <p:nvPr/>
        </p:nvSpPr>
        <p:spPr>
          <a:xfrm>
            <a:off x="-12890" y="-1"/>
            <a:ext cx="1704570" cy="157162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ES" dirty="0">
              <a:solidFill>
                <a:prstClr val="white"/>
              </a:solidFill>
            </a:endParaRPr>
          </a:p>
        </p:txBody>
      </p:sp>
      <p:sp>
        <p:nvSpPr>
          <p:cNvPr id="9" name="8 Rectángulo"/>
          <p:cNvSpPr/>
          <p:nvPr/>
        </p:nvSpPr>
        <p:spPr>
          <a:xfrm>
            <a:off x="0" y="1571625"/>
            <a:ext cx="9143999" cy="1137296"/>
          </a:xfrm>
          <a:prstGeom prst="rect">
            <a:avLst/>
          </a:prstGeom>
          <a:solidFill>
            <a:srgbClr val="B9CDE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s-ES" sz="2800" b="1" dirty="0">
                <a:solidFill>
                  <a:srgbClr val="246CA8"/>
                </a:solidFill>
                <a:latin typeface="Berlin Sans FB Demi" pitchFamily="34" charset="0"/>
              </a:rPr>
              <a:t>INSTALACIONES ELECTRICAS</a:t>
            </a:r>
            <a:endParaRPr lang="es-ES" sz="2800" b="1" dirty="0">
              <a:solidFill>
                <a:srgbClr val="246CA8"/>
              </a:solidFill>
              <a:latin typeface="Berlin Sans FB Demi" pitchFamily="34" charset="0"/>
            </a:endParaRPr>
          </a:p>
        </p:txBody>
      </p:sp>
      <p:sp>
        <p:nvSpPr>
          <p:cNvPr id="10" name="9 Rectángulo"/>
          <p:cNvSpPr/>
          <p:nvPr/>
        </p:nvSpPr>
        <p:spPr>
          <a:xfrm>
            <a:off x="1722198" y="0"/>
            <a:ext cx="7421802" cy="1571624"/>
          </a:xfrm>
          <a:prstGeom prst="rect">
            <a:avLst/>
          </a:prstGeom>
          <a:solidFill>
            <a:srgbClr val="00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s-ES" sz="3400" dirty="0" smtClean="0">
                <a:solidFill>
                  <a:srgbClr val="99CCFF"/>
                </a:solidFill>
                <a:latin typeface="Arial Black" pitchFamily="34" charset="0"/>
                <a:cs typeface="Microsoft Sans Serif" pitchFamily="34" charset="0"/>
              </a:rPr>
              <a:t>Instituto de educación superior tecnológico publico</a:t>
            </a:r>
          </a:p>
          <a:p>
            <a:pPr algn="ctr" fontAlgn="base">
              <a:spcBef>
                <a:spcPct val="0"/>
              </a:spcBef>
              <a:spcAft>
                <a:spcPct val="0"/>
              </a:spcAft>
              <a:defRPr/>
            </a:pPr>
            <a:r>
              <a:rPr lang="es-ES" sz="3400" dirty="0" smtClean="0">
                <a:solidFill>
                  <a:srgbClr val="99CCFF"/>
                </a:solidFill>
                <a:latin typeface="Arial Black" pitchFamily="34" charset="0"/>
                <a:cs typeface="Microsoft Sans Serif" pitchFamily="34" charset="0"/>
              </a:rPr>
              <a:t>“TODA LAS ARTES”</a:t>
            </a:r>
            <a:endParaRPr lang="es-ES" sz="3400" dirty="0">
              <a:solidFill>
                <a:srgbClr val="99CCFF"/>
              </a:solidFill>
              <a:latin typeface="Arial Black" pitchFamily="34" charset="0"/>
              <a:cs typeface="Microsoft Sans Serif" pitchFamily="34" charset="0"/>
            </a:endParaRPr>
          </a:p>
        </p:txBody>
      </p:sp>
      <p:pic>
        <p:nvPicPr>
          <p:cNvPr id="153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7301" t="54852" r="29631" b="29905"/>
          <a:stretch/>
        </p:blipFill>
        <p:spPr bwMode="auto">
          <a:xfrm>
            <a:off x="-108521" y="2720148"/>
            <a:ext cx="9252519" cy="2892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p:cNvSpPr/>
          <p:nvPr/>
        </p:nvSpPr>
        <p:spPr>
          <a:xfrm>
            <a:off x="179511" y="5733256"/>
            <a:ext cx="3888433" cy="923330"/>
          </a:xfrm>
          <a:prstGeom prst="rect">
            <a:avLst/>
          </a:prstGeom>
        </p:spPr>
        <p:txBody>
          <a:bodyPr wrap="square">
            <a:spAutoFit/>
          </a:bodyPr>
          <a:lstStyle/>
          <a:p>
            <a:pPr fontAlgn="base">
              <a:spcBef>
                <a:spcPct val="0"/>
              </a:spcBef>
              <a:spcAft>
                <a:spcPct val="0"/>
              </a:spcAft>
              <a:defRPr/>
            </a:pPr>
            <a:r>
              <a:rPr lang="es-ES" b="1" dirty="0" smtClean="0">
                <a:solidFill>
                  <a:srgbClr val="246CA8"/>
                </a:solidFill>
                <a:latin typeface="Berlin Sans FB Demi" pitchFamily="34" charset="0"/>
              </a:rPr>
              <a:t>EDISON ANDRADA BARVOZA</a:t>
            </a:r>
          </a:p>
          <a:p>
            <a:pPr fontAlgn="base">
              <a:spcBef>
                <a:spcPct val="0"/>
              </a:spcBef>
              <a:spcAft>
                <a:spcPct val="0"/>
              </a:spcAft>
              <a:defRPr/>
            </a:pPr>
            <a:r>
              <a:rPr lang="es-ES" b="1" dirty="0" smtClean="0">
                <a:solidFill>
                  <a:srgbClr val="246CA8"/>
                </a:solidFill>
                <a:latin typeface="Berlin Sans FB Demi" pitchFamily="34" charset="0"/>
              </a:rPr>
              <a:t>HASHER ROY VARGAS MERINO</a:t>
            </a:r>
          </a:p>
          <a:p>
            <a:pPr fontAlgn="base">
              <a:spcBef>
                <a:spcPct val="0"/>
              </a:spcBef>
              <a:spcAft>
                <a:spcPct val="0"/>
              </a:spcAft>
              <a:defRPr/>
            </a:pPr>
            <a:r>
              <a:rPr lang="es-ES" b="1" dirty="0" smtClean="0">
                <a:solidFill>
                  <a:srgbClr val="246CA8"/>
                </a:solidFill>
                <a:latin typeface="Berlin Sans FB Demi" pitchFamily="34" charset="0"/>
              </a:rPr>
              <a:t>YURY NILTHON CORDOVA ANDIA</a:t>
            </a:r>
            <a:endParaRPr lang="es-ES" b="1" dirty="0">
              <a:solidFill>
                <a:srgbClr val="246CA8"/>
              </a:solidFill>
              <a:latin typeface="Berlin Sans FB Demi" pitchFamily="34" charset="0"/>
            </a:endParaRPr>
          </a:p>
        </p:txBody>
      </p:sp>
    </p:spTree>
    <p:extLst>
      <p:ext uri="{BB962C8B-B14F-4D97-AF65-F5344CB8AC3E}">
        <p14:creationId xmlns:p14="http://schemas.microsoft.com/office/powerpoint/2010/main" val="417689906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a:t>
            </a:fld>
            <a:endParaRPr lang="es-PE">
              <a:solidFill>
                <a:prstClr val="black">
                  <a:tint val="75000"/>
                </a:prstClr>
              </a:solidFill>
            </a:endParaRPr>
          </a:p>
        </p:txBody>
      </p:sp>
      <p:sp>
        <p:nvSpPr>
          <p:cNvPr id="3" name="2 Rectángulo"/>
          <p:cNvSpPr/>
          <p:nvPr/>
        </p:nvSpPr>
        <p:spPr>
          <a:xfrm>
            <a:off x="770789" y="1412776"/>
            <a:ext cx="4125606" cy="4508927"/>
          </a:xfrm>
          <a:prstGeom prst="rect">
            <a:avLst/>
          </a:prstGeom>
        </p:spPr>
        <p:txBody>
          <a:bodyPr wrap="square">
            <a:spAutoFit/>
          </a:bodyPr>
          <a:lstStyle/>
          <a:p>
            <a:pPr>
              <a:spcAft>
                <a:spcPts val="600"/>
              </a:spcAft>
            </a:pPr>
            <a:r>
              <a:rPr lang="es-PE" b="1" dirty="0" smtClean="0">
                <a:solidFill>
                  <a:schemeClr val="accent5">
                    <a:lumMod val="75000"/>
                  </a:schemeClr>
                </a:solidFill>
                <a:latin typeface="Arial Black" pitchFamily="34" charset="0"/>
                <a:cs typeface="Arial" pitchFamily="34" charset="0"/>
              </a:rPr>
              <a:t>GENERALIDADES</a:t>
            </a:r>
          </a:p>
          <a:p>
            <a:pPr>
              <a:spcAft>
                <a:spcPts val="600"/>
              </a:spcAft>
            </a:pPr>
            <a:r>
              <a:rPr lang="es-PE" sz="2400" b="1" dirty="0" smtClean="0">
                <a:solidFill>
                  <a:srgbClr val="3366FF"/>
                </a:solidFill>
                <a:latin typeface="Arial" pitchFamily="34" charset="0"/>
                <a:cs typeface="Arial" pitchFamily="34" charset="0"/>
              </a:rPr>
              <a:t>Ejecutar las instalaciones eléctricas, es suministrar y/o dotar de energía eléctrica a la </a:t>
            </a:r>
            <a:r>
              <a:rPr lang="es-PE" sz="2400" b="1" dirty="0" smtClean="0">
                <a:solidFill>
                  <a:srgbClr val="3366FF"/>
                </a:solidFill>
                <a:latin typeface="Arial" pitchFamily="34" charset="0"/>
                <a:cs typeface="Arial" pitchFamily="34" charset="0"/>
              </a:rPr>
              <a:t>vivienda, </a:t>
            </a:r>
            <a:r>
              <a:rPr lang="es-PE" sz="2400" b="1" dirty="0" smtClean="0">
                <a:solidFill>
                  <a:srgbClr val="3366FF"/>
                </a:solidFill>
                <a:latin typeface="Arial" pitchFamily="34" charset="0"/>
                <a:cs typeface="Arial" pitchFamily="34" charset="0"/>
              </a:rPr>
              <a:t>utilizando para estas instalaciones: alumbrado, </a:t>
            </a:r>
            <a:r>
              <a:rPr lang="es-PE" sz="2400" b="1" dirty="0">
                <a:solidFill>
                  <a:srgbClr val="3366FF"/>
                </a:solidFill>
                <a:latin typeface="Arial" pitchFamily="34" charset="0"/>
                <a:cs typeface="Arial" pitchFamily="34" charset="0"/>
              </a:rPr>
              <a:t>tomacorrientes, </a:t>
            </a:r>
            <a:r>
              <a:rPr lang="es-PE" sz="2400" b="1" dirty="0" smtClean="0">
                <a:solidFill>
                  <a:srgbClr val="3366FF"/>
                </a:solidFill>
                <a:latin typeface="Arial" pitchFamily="34" charset="0"/>
                <a:cs typeface="Arial" pitchFamily="34" charset="0"/>
              </a:rPr>
              <a:t>salidas de fuerza (cocina eléctrica, </a:t>
            </a:r>
            <a:r>
              <a:rPr lang="es-PE" sz="2400" b="1" dirty="0" err="1" smtClean="0">
                <a:solidFill>
                  <a:srgbClr val="3366FF"/>
                </a:solidFill>
                <a:latin typeface="Arial" pitchFamily="34" charset="0"/>
                <a:cs typeface="Arial" pitchFamily="34" charset="0"/>
              </a:rPr>
              <a:t>therma</a:t>
            </a:r>
            <a:r>
              <a:rPr lang="es-PE" sz="2400" b="1" dirty="0" smtClean="0">
                <a:solidFill>
                  <a:srgbClr val="3366FF"/>
                </a:solidFill>
                <a:latin typeface="Arial" pitchFamily="34" charset="0"/>
                <a:cs typeface="Arial" pitchFamily="34" charset="0"/>
              </a:rPr>
              <a:t>) comunicaciones (intercomunicador, teléfono, timbre)  y otros.</a:t>
            </a:r>
          </a:p>
        </p:txBody>
      </p:sp>
      <p:sp>
        <p:nvSpPr>
          <p:cNvPr id="5" name="1 Título"/>
          <p:cNvSpPr txBox="1">
            <a:spLocks/>
          </p:cNvSpPr>
          <p:nvPr/>
        </p:nvSpPr>
        <p:spPr>
          <a:xfrm>
            <a:off x="457200" y="274638"/>
            <a:ext cx="8229600"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dirty="0" smtClean="0">
                <a:solidFill>
                  <a:schemeClr val="accent5">
                    <a:lumMod val="75000"/>
                  </a:schemeClr>
                </a:solidFill>
                <a:latin typeface="Arial Black" pitchFamily="34" charset="0"/>
              </a:rPr>
              <a:t>INSTALACIONES </a:t>
            </a:r>
            <a:r>
              <a:rPr lang="es-PE" sz="2400" dirty="0" smtClean="0">
                <a:solidFill>
                  <a:schemeClr val="accent5">
                    <a:lumMod val="75000"/>
                  </a:schemeClr>
                </a:solidFill>
                <a:latin typeface="Arial Black" pitchFamily="34" charset="0"/>
              </a:rPr>
              <a:t>ELECTRICA</a:t>
            </a:r>
            <a:endParaRPr lang="es-PE" sz="2400" dirty="0">
              <a:solidFill>
                <a:schemeClr val="accent5">
                  <a:lumMod val="75000"/>
                </a:schemeClr>
              </a:solidFill>
              <a:latin typeface="Arial Black" pitchFamily="34" charset="0"/>
            </a:endParaRPr>
          </a:p>
        </p:txBody>
      </p:sp>
      <p:sp>
        <p:nvSpPr>
          <p:cNvPr id="4" name="3 Paralelogramo"/>
          <p:cNvSpPr/>
          <p:nvPr/>
        </p:nvSpPr>
        <p:spPr>
          <a:xfrm rot="1845020">
            <a:off x="5785561" y="836712"/>
            <a:ext cx="885246" cy="72008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8" name="Picture 1032"/>
          <p:cNvPicPr>
            <a:picLocks noChangeAspect="1" noChangeArrowheads="1"/>
          </p:cNvPicPr>
          <p:nvPr/>
        </p:nvPicPr>
        <p:blipFill rotWithShape="1">
          <a:blip r:embed="rId2">
            <a:lum bright="12000" contrast="36000"/>
            <a:extLst>
              <a:ext uri="{28A0092B-C50C-407E-A947-70E740481C1C}">
                <a14:useLocalDpi xmlns:a14="http://schemas.microsoft.com/office/drawing/2010/main" val="0"/>
              </a:ext>
            </a:extLst>
          </a:blip>
          <a:srcRect t="14168"/>
          <a:stretch/>
        </p:blipFill>
        <p:spPr bwMode="auto">
          <a:xfrm>
            <a:off x="5192471" y="2420888"/>
            <a:ext cx="3466485"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3909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3</a:t>
            </a:fld>
            <a:endParaRPr lang="es-PE">
              <a:solidFill>
                <a:prstClr val="black">
                  <a:tint val="75000"/>
                </a:prstClr>
              </a:solidFill>
            </a:endParaRPr>
          </a:p>
        </p:txBody>
      </p:sp>
      <p:sp>
        <p:nvSpPr>
          <p:cNvPr id="5" name="1 Título"/>
          <p:cNvSpPr txBox="1">
            <a:spLocks/>
          </p:cNvSpPr>
          <p:nvPr/>
        </p:nvSpPr>
        <p:spPr>
          <a:xfrm>
            <a:off x="457200" y="274638"/>
            <a:ext cx="8229600"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dirty="0" smtClean="0">
                <a:solidFill>
                  <a:schemeClr val="accent5">
                    <a:lumMod val="75000"/>
                  </a:schemeClr>
                </a:solidFill>
                <a:latin typeface="Arial Black" pitchFamily="34" charset="0"/>
              </a:rPr>
              <a:t>INSTALACIONES </a:t>
            </a:r>
            <a:r>
              <a:rPr lang="es-PE" sz="2400" dirty="0" smtClean="0">
                <a:solidFill>
                  <a:schemeClr val="accent5">
                    <a:lumMod val="75000"/>
                  </a:schemeClr>
                </a:solidFill>
                <a:latin typeface="Arial Black" pitchFamily="34" charset="0"/>
              </a:rPr>
              <a:t>ELECTRICA</a:t>
            </a:r>
            <a:endParaRPr lang="es-PE" sz="2400" dirty="0">
              <a:solidFill>
                <a:schemeClr val="accent5">
                  <a:lumMod val="75000"/>
                </a:schemeClr>
              </a:solidFill>
              <a:latin typeface="Arial Black" pitchFamily="34" charset="0"/>
            </a:endParaRPr>
          </a:p>
        </p:txBody>
      </p:sp>
      <p:sp>
        <p:nvSpPr>
          <p:cNvPr id="6" name="5 Rectángulo"/>
          <p:cNvSpPr/>
          <p:nvPr/>
        </p:nvSpPr>
        <p:spPr>
          <a:xfrm>
            <a:off x="348957" y="2582712"/>
            <a:ext cx="4079027" cy="2862322"/>
          </a:xfrm>
          <a:prstGeom prst="rect">
            <a:avLst/>
          </a:prstGeom>
        </p:spPr>
        <p:txBody>
          <a:bodyPr wrap="square">
            <a:spAutoFit/>
          </a:bodyPr>
          <a:lstStyle/>
          <a:p>
            <a:pPr algn="just">
              <a:spcAft>
                <a:spcPts val="600"/>
              </a:spcAft>
            </a:pPr>
            <a:r>
              <a:rPr lang="es-PE" b="1" dirty="0" smtClean="0">
                <a:solidFill>
                  <a:srgbClr val="3366FF"/>
                </a:solidFill>
                <a:latin typeface="Arial" pitchFamily="34" charset="0"/>
                <a:cs typeface="Arial" pitchFamily="34" charset="0"/>
              </a:rPr>
              <a:t>La energía eléctrica se dota a través de un medidor de energía eléctrica (</a:t>
            </a:r>
            <a:r>
              <a:rPr lang="es-PE" b="1" dirty="0" err="1" smtClean="0">
                <a:solidFill>
                  <a:srgbClr val="3366FF"/>
                </a:solidFill>
                <a:latin typeface="Arial" pitchFamily="34" charset="0"/>
                <a:cs typeface="Arial" pitchFamily="34" charset="0"/>
              </a:rPr>
              <a:t>Kw</a:t>
            </a:r>
            <a:r>
              <a:rPr lang="es-PE" b="1" dirty="0" smtClean="0">
                <a:solidFill>
                  <a:srgbClr val="3366FF"/>
                </a:solidFill>
                <a:latin typeface="Arial" pitchFamily="34" charset="0"/>
                <a:cs typeface="Arial" pitchFamily="34" charset="0"/>
              </a:rPr>
              <a:t>-h) que sirve como contador de la energía a consumir por el usuario, el cual es suministrado e instalado por la empresa de Servicio Público y a través de éste se alimentará al Tablero de Distribución y desde éste a c/u de los circuitos.</a:t>
            </a:r>
          </a:p>
        </p:txBody>
      </p:sp>
      <p:sp>
        <p:nvSpPr>
          <p:cNvPr id="4" name="3 Paralelogramo"/>
          <p:cNvSpPr/>
          <p:nvPr/>
        </p:nvSpPr>
        <p:spPr>
          <a:xfrm rot="1845020">
            <a:off x="5785561" y="836712"/>
            <a:ext cx="885246" cy="72008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8 Rectángulo"/>
          <p:cNvSpPr/>
          <p:nvPr/>
        </p:nvSpPr>
        <p:spPr>
          <a:xfrm>
            <a:off x="451152" y="1270819"/>
            <a:ext cx="8446086" cy="923330"/>
          </a:xfrm>
          <a:prstGeom prst="rect">
            <a:avLst/>
          </a:prstGeom>
        </p:spPr>
        <p:txBody>
          <a:bodyPr wrap="square">
            <a:spAutoFit/>
          </a:bodyPr>
          <a:lstStyle/>
          <a:p>
            <a:pPr algn="just">
              <a:spcAft>
                <a:spcPts val="600"/>
              </a:spcAft>
            </a:pPr>
            <a:r>
              <a:rPr lang="es-PE" b="1" dirty="0" smtClean="0">
                <a:solidFill>
                  <a:schemeClr val="accent5">
                    <a:lumMod val="75000"/>
                  </a:schemeClr>
                </a:solidFill>
                <a:latin typeface="Arial Black" pitchFamily="34" charset="0"/>
                <a:cs typeface="Arial" pitchFamily="34" charset="0"/>
              </a:rPr>
              <a:t>El Proyecto </a:t>
            </a:r>
            <a:r>
              <a:rPr lang="es-PE" b="1" dirty="0" smtClean="0">
                <a:solidFill>
                  <a:srgbClr val="3366FF"/>
                </a:solidFill>
                <a:latin typeface="Arial" pitchFamily="34" charset="0"/>
                <a:cs typeface="Arial" pitchFamily="34" charset="0"/>
              </a:rPr>
              <a:t>de Instalaciones Sanitarias debe plasmarse en planos, memoria descriptiva, especificaciones técnicas, es decir documentos técnicos que forman parte del proyecto.</a:t>
            </a:r>
            <a:endParaRPr lang="es-PE" dirty="0" smtClean="0">
              <a:latin typeface="Arial" pitchFamily="34" charset="0"/>
              <a:cs typeface="Arial" pitchFamily="34" charset="0"/>
            </a:endParaRPr>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2780928"/>
            <a:ext cx="3705572" cy="2465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3287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139" t="32360" r="43510" b="19640"/>
          <a:stretch/>
        </p:blipFill>
        <p:spPr bwMode="auto">
          <a:xfrm>
            <a:off x="1403648" y="2564904"/>
            <a:ext cx="5904657" cy="3589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 Título"/>
          <p:cNvSpPr>
            <a:spLocks noGrp="1"/>
          </p:cNvSpPr>
          <p:nvPr>
            <p:ph type="title"/>
          </p:nvPr>
        </p:nvSpPr>
        <p:spPr>
          <a:xfrm>
            <a:off x="539552" y="620688"/>
            <a:ext cx="8229600" cy="1282154"/>
          </a:xfrm>
        </p:spPr>
        <p:txBody>
          <a:bodyPr>
            <a:normAutofit fontScale="90000"/>
          </a:bodyPr>
          <a:lstStyle/>
          <a:p>
            <a:r>
              <a:rPr lang="es-PE" sz="2800" dirty="0" smtClean="0">
                <a:solidFill>
                  <a:schemeClr val="accent5">
                    <a:lumMod val="75000"/>
                  </a:schemeClr>
                </a:solidFill>
                <a:latin typeface="Arial Black" pitchFamily="34" charset="0"/>
              </a:rPr>
              <a:t>PLANO ELECTRICO</a:t>
            </a:r>
            <a:br>
              <a:rPr lang="es-PE" sz="2800" dirty="0" smtClean="0">
                <a:solidFill>
                  <a:schemeClr val="accent5">
                    <a:lumMod val="75000"/>
                  </a:schemeClr>
                </a:solidFill>
                <a:latin typeface="Arial Black" pitchFamily="34" charset="0"/>
              </a:rPr>
            </a:br>
            <a:r>
              <a:rPr lang="es-PE" sz="1800" dirty="0" smtClean="0">
                <a:solidFill>
                  <a:schemeClr val="accent5">
                    <a:lumMod val="75000"/>
                  </a:schemeClr>
                </a:solidFill>
                <a:latin typeface="Arial Black" pitchFamily="34" charset="0"/>
              </a:rPr>
              <a:t/>
            </a:r>
            <a:br>
              <a:rPr lang="es-PE" sz="1800" dirty="0" smtClean="0">
                <a:solidFill>
                  <a:schemeClr val="accent5">
                    <a:lumMod val="75000"/>
                  </a:schemeClr>
                </a:solidFill>
                <a:latin typeface="Arial Black" pitchFamily="34" charset="0"/>
              </a:rPr>
            </a:br>
            <a:r>
              <a:rPr lang="es-PE" sz="2000" b="1" dirty="0" smtClean="0">
                <a:solidFill>
                  <a:srgbClr val="0033CC"/>
                </a:solidFill>
                <a:latin typeface="Arial" pitchFamily="34" charset="0"/>
                <a:cs typeface="Arial" pitchFamily="34" charset="0"/>
              </a:rPr>
              <a:t>Medidor Monofásico, contiguo la Línea a Tierra</a:t>
            </a:r>
            <a:br>
              <a:rPr lang="es-PE" sz="2000" b="1" dirty="0" smtClean="0">
                <a:solidFill>
                  <a:srgbClr val="0033CC"/>
                </a:solidFill>
                <a:latin typeface="Arial" pitchFamily="34" charset="0"/>
                <a:cs typeface="Arial" pitchFamily="34" charset="0"/>
              </a:rPr>
            </a:br>
            <a:r>
              <a:rPr lang="es-PE" sz="2000" b="1" dirty="0" smtClean="0">
                <a:solidFill>
                  <a:srgbClr val="0033CC"/>
                </a:solidFill>
                <a:latin typeface="Arial" pitchFamily="34" charset="0"/>
                <a:cs typeface="Arial" pitchFamily="34" charset="0"/>
              </a:rPr>
              <a:t>Con Circuitos independientes  de Iluminación (C-1) , Tomacorriente (C-2) y Ramales Especiales (C-3, en patio. Cocina y SS.HH)</a:t>
            </a:r>
            <a:endParaRPr lang="es-PE" sz="2800" dirty="0">
              <a:solidFill>
                <a:srgbClr val="0033CC"/>
              </a:solidFill>
              <a:latin typeface="Arial Black" pitchFamily="34" charset="0"/>
            </a:endParaRPr>
          </a:p>
        </p:txBody>
      </p:sp>
    </p:spTree>
    <p:extLst>
      <p:ext uri="{BB962C8B-B14F-4D97-AF65-F5344CB8AC3E}">
        <p14:creationId xmlns:p14="http://schemas.microsoft.com/office/powerpoint/2010/main" val="812507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2990328573"/>
              </p:ext>
            </p:extLst>
          </p:nvPr>
        </p:nvGraphicFramePr>
        <p:xfrm>
          <a:off x="395536" y="836712"/>
          <a:ext cx="8208912" cy="5638323"/>
        </p:xfrm>
        <a:graphic>
          <a:graphicData uri="http://schemas.openxmlformats.org/drawingml/2006/table">
            <a:tbl>
              <a:tblPr firstRow="1" bandRow="1">
                <a:tableStyleId>{5C22544A-7EE6-4342-B048-85BDC9FD1C3A}</a:tableStyleId>
              </a:tblPr>
              <a:tblGrid>
                <a:gridCol w="1626992"/>
                <a:gridCol w="6581920"/>
              </a:tblGrid>
              <a:tr h="381324">
                <a:tc>
                  <a:txBody>
                    <a:bodyPr/>
                    <a:lstStyle/>
                    <a:p>
                      <a:r>
                        <a:rPr lang="es-PE" sz="1600" dirty="0" smtClean="0">
                          <a:latin typeface="Arial Black" pitchFamily="34" charset="0"/>
                        </a:rPr>
                        <a:t>OE.5</a:t>
                      </a:r>
                      <a:endParaRPr lang="es-PE" sz="1600" dirty="0">
                        <a:latin typeface="Arial Black" pitchFamily="34" charset="0"/>
                      </a:endParaRPr>
                    </a:p>
                  </a:txBody>
                  <a:tcPr anchor="ctr">
                    <a:solidFill>
                      <a:srgbClr val="3366FF"/>
                    </a:solidFill>
                  </a:tcPr>
                </a:tc>
                <a:tc>
                  <a:txBody>
                    <a:bodyPr/>
                    <a:lstStyle/>
                    <a:p>
                      <a:r>
                        <a:rPr lang="es-PE" sz="1600" dirty="0" smtClean="0">
                          <a:latin typeface="Arial Black" pitchFamily="34" charset="0"/>
                        </a:rPr>
                        <a:t>INSTALACIONES</a:t>
                      </a:r>
                      <a:r>
                        <a:rPr lang="es-PE" sz="1600" baseline="0" dirty="0" smtClean="0">
                          <a:latin typeface="Arial Black" pitchFamily="34" charset="0"/>
                        </a:rPr>
                        <a:t>  ELECTRICAS y MECANICAS               </a:t>
                      </a:r>
                      <a:endParaRPr lang="es-PE" sz="1600" dirty="0">
                        <a:latin typeface="Arial Black" pitchFamily="34" charset="0"/>
                      </a:endParaRPr>
                    </a:p>
                  </a:txBody>
                  <a:tcPr anchor="ctr">
                    <a:solidFill>
                      <a:srgbClr val="3366FF"/>
                    </a:solidFill>
                  </a:tcPr>
                </a:tc>
              </a:tr>
              <a:tr h="382327">
                <a:tc>
                  <a:txBody>
                    <a:bodyPr/>
                    <a:lstStyle/>
                    <a:p>
                      <a:r>
                        <a:rPr lang="es-PE" b="1" dirty="0" smtClean="0">
                          <a:solidFill>
                            <a:srgbClr val="3366FF"/>
                          </a:solidFill>
                          <a:latin typeface="Arial Black" pitchFamily="34" charset="0"/>
                          <a:cs typeface="Arial" pitchFamily="34" charset="0"/>
                        </a:rPr>
                        <a:t>OE.5.1</a:t>
                      </a:r>
                      <a:endParaRPr lang="es-PE" b="1" dirty="0">
                        <a:solidFill>
                          <a:srgbClr val="3366FF"/>
                        </a:solidFill>
                        <a:latin typeface="Arial Black" pitchFamily="34" charset="0"/>
                        <a:cs typeface="Arial" pitchFamily="34" charset="0"/>
                      </a:endParaRPr>
                    </a:p>
                  </a:txBody>
                  <a:tcPr>
                    <a:solidFill>
                      <a:srgbClr val="66CCFF"/>
                    </a:solidFill>
                  </a:tcPr>
                </a:tc>
                <a:tc>
                  <a:txBody>
                    <a:bodyPr/>
                    <a:lstStyle/>
                    <a:p>
                      <a:r>
                        <a:rPr lang="es-PE" sz="1800" b="1" dirty="0" smtClean="0">
                          <a:solidFill>
                            <a:srgbClr val="3366FF"/>
                          </a:solidFill>
                          <a:latin typeface="Arial" pitchFamily="34" charset="0"/>
                          <a:cs typeface="Arial" pitchFamily="34" charset="0"/>
                        </a:rPr>
                        <a:t>CONEXIÓN A A LA RED EXTERNA DE MEDIDORES</a:t>
                      </a:r>
                      <a:endParaRPr lang="es-PE" sz="1800" b="1" dirty="0">
                        <a:solidFill>
                          <a:srgbClr val="3366FF"/>
                        </a:solidFill>
                        <a:latin typeface="Arial" pitchFamily="34" charset="0"/>
                        <a:cs typeface="Arial" pitchFamily="34" charset="0"/>
                      </a:endParaRPr>
                    </a:p>
                  </a:txBody>
                  <a:tcPr>
                    <a:solidFill>
                      <a:srgbClr val="66CCFF"/>
                    </a:solidFill>
                  </a:tcPr>
                </a:tc>
              </a:tr>
              <a:tr h="6690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Black" pitchFamily="34" charset="0"/>
                          <a:cs typeface="Arial" pitchFamily="34" charset="0"/>
                        </a:rPr>
                        <a:t>OE.5.2</a:t>
                      </a:r>
                    </a:p>
                    <a:p>
                      <a:endParaRPr lang="es-PE" b="1" dirty="0">
                        <a:solidFill>
                          <a:srgbClr val="3366FF"/>
                        </a:solidFill>
                        <a:latin typeface="Arial" pitchFamily="34" charset="0"/>
                        <a:cs typeface="Arial" pitchFamily="34" charset="0"/>
                      </a:endParaRPr>
                    </a:p>
                  </a:txBody>
                  <a:tcPr anchor="b">
                    <a:solidFill>
                      <a:srgbClr val="CCECFF"/>
                    </a:solidFill>
                  </a:tcPr>
                </a:tc>
                <a:tc>
                  <a:txBody>
                    <a:bodyPr/>
                    <a:lstStyle/>
                    <a:p>
                      <a:r>
                        <a:rPr lang="es-PE" b="1" dirty="0" smtClean="0">
                          <a:solidFill>
                            <a:srgbClr val="3366FF"/>
                          </a:solidFill>
                          <a:latin typeface="Arial" pitchFamily="34" charset="0"/>
                          <a:cs typeface="Arial" pitchFamily="34" charset="0"/>
                        </a:rPr>
                        <a:t>SALIDAS PARA ALUMBRADO,</a:t>
                      </a:r>
                      <a:r>
                        <a:rPr lang="es-PE" b="1" baseline="0" dirty="0" smtClean="0">
                          <a:solidFill>
                            <a:srgbClr val="3366FF"/>
                          </a:solidFill>
                          <a:latin typeface="Arial" pitchFamily="34" charset="0"/>
                          <a:cs typeface="Arial" pitchFamily="34" charset="0"/>
                        </a:rPr>
                        <a:t> TOMACORRIENTES, FUERZA Y SEÑALES DEBILES </a:t>
                      </a:r>
                      <a:endParaRPr lang="es-PE" b="1" dirty="0">
                        <a:solidFill>
                          <a:srgbClr val="3366FF"/>
                        </a:solidFill>
                        <a:latin typeface="Arial" pitchFamily="34" charset="0"/>
                        <a:cs typeface="Arial" pitchFamily="34" charset="0"/>
                      </a:endParaRPr>
                    </a:p>
                  </a:txBody>
                  <a:tcPr>
                    <a:solidFill>
                      <a:srgbClr val="CCE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OE.5.2.1</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SALIDA</a:t>
                      </a:r>
                      <a:endParaRPr lang="es-PE" b="1" dirty="0">
                        <a:solidFill>
                          <a:srgbClr val="3366FF"/>
                        </a:solidFill>
                        <a:latin typeface="Arial" pitchFamily="34" charset="0"/>
                        <a:cs typeface="Arial" pitchFamily="34" charset="0"/>
                      </a:endParaRPr>
                    </a:p>
                  </a:txBody>
                  <a:tcPr>
                    <a:solidFill>
                      <a:srgbClr val="66C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OE.5.2.2</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CANALIZACIONES,</a:t>
                      </a:r>
                      <a:r>
                        <a:rPr lang="es-PE" b="1" baseline="0" dirty="0" smtClean="0">
                          <a:solidFill>
                            <a:srgbClr val="3366FF"/>
                          </a:solidFill>
                          <a:latin typeface="Arial" pitchFamily="34" charset="0"/>
                          <a:cs typeface="Arial" pitchFamily="34" charset="0"/>
                        </a:rPr>
                        <a:t> CONDUCTOS O TUBERIAS</a:t>
                      </a:r>
                      <a:endParaRPr lang="es-PE" b="1" dirty="0">
                        <a:solidFill>
                          <a:srgbClr val="3366FF"/>
                        </a:solidFill>
                        <a:latin typeface="Arial" pitchFamily="34" charset="0"/>
                        <a:cs typeface="Arial" pitchFamily="34" charset="0"/>
                      </a:endParaRPr>
                    </a:p>
                  </a:txBody>
                  <a:tcPr>
                    <a:solidFill>
                      <a:srgbClr val="CCE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OE.5.2.3</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CONDUCTORES Y CABLES DE ENERGIA</a:t>
                      </a:r>
                      <a:r>
                        <a:rPr lang="es-PE" b="1" baseline="0" dirty="0" smtClean="0">
                          <a:solidFill>
                            <a:srgbClr val="3366FF"/>
                          </a:solidFill>
                          <a:latin typeface="Arial" pitchFamily="34" charset="0"/>
                          <a:cs typeface="Arial" pitchFamily="34" charset="0"/>
                        </a:rPr>
                        <a:t> EN TUBERIAS</a:t>
                      </a:r>
                      <a:endParaRPr lang="es-PE" b="1" dirty="0">
                        <a:solidFill>
                          <a:srgbClr val="3366FF"/>
                        </a:solidFill>
                        <a:latin typeface="Arial" pitchFamily="34" charset="0"/>
                        <a:cs typeface="Arial" pitchFamily="34" charset="0"/>
                      </a:endParaRPr>
                    </a:p>
                  </a:txBody>
                  <a:tcPr>
                    <a:solidFill>
                      <a:srgbClr val="66C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OE.5.2.4</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SISTEMA DE CONDUCTOS</a:t>
                      </a:r>
                      <a:endParaRPr lang="es-PE" b="1" dirty="0">
                        <a:solidFill>
                          <a:srgbClr val="3366FF"/>
                        </a:solidFill>
                        <a:latin typeface="Arial" pitchFamily="34" charset="0"/>
                        <a:cs typeface="Arial" pitchFamily="34" charset="0"/>
                      </a:endParaRPr>
                    </a:p>
                  </a:txBody>
                  <a:tcPr>
                    <a:solidFill>
                      <a:srgbClr val="CCE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OE.5.2.5</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INSTALACIONES EXPUESTAS</a:t>
                      </a:r>
                      <a:endParaRPr lang="es-PE" b="1" dirty="0">
                        <a:solidFill>
                          <a:srgbClr val="3366FF"/>
                        </a:solidFill>
                        <a:latin typeface="Arial" pitchFamily="34" charset="0"/>
                        <a:cs typeface="Arial" pitchFamily="34" charset="0"/>
                      </a:endParaRPr>
                    </a:p>
                  </a:txBody>
                  <a:tcPr>
                    <a:solidFill>
                      <a:srgbClr val="66C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OE.5.2.6</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TABLEROS PRINCIPALES</a:t>
                      </a:r>
                      <a:endParaRPr lang="es-PE" b="1" dirty="0">
                        <a:solidFill>
                          <a:srgbClr val="3366FF"/>
                        </a:solidFill>
                        <a:latin typeface="Arial" pitchFamily="34" charset="0"/>
                        <a:cs typeface="Arial" pitchFamily="34" charset="0"/>
                      </a:endParaRPr>
                    </a:p>
                  </a:txBody>
                  <a:tcPr>
                    <a:solidFill>
                      <a:srgbClr val="CCE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OE.5.2.7</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TABLEROS DE DISTRIBUCIÓN</a:t>
                      </a:r>
                      <a:endParaRPr lang="es-PE" b="1" dirty="0">
                        <a:solidFill>
                          <a:srgbClr val="3366FF"/>
                        </a:solidFill>
                        <a:latin typeface="Arial" pitchFamily="34" charset="0"/>
                        <a:cs typeface="Arial" pitchFamily="34" charset="0"/>
                      </a:endParaRPr>
                    </a:p>
                  </a:txBody>
                  <a:tcPr>
                    <a:solidFill>
                      <a:srgbClr val="66C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OE.5.2.8</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DISPOSITIVOS DE MANIOBRA</a:t>
                      </a:r>
                      <a:r>
                        <a:rPr lang="es-PE" b="1" baseline="0" dirty="0" smtClean="0">
                          <a:solidFill>
                            <a:srgbClr val="3366FF"/>
                          </a:solidFill>
                          <a:latin typeface="Arial" pitchFamily="34" charset="0"/>
                          <a:cs typeface="Arial" pitchFamily="34" charset="0"/>
                        </a:rPr>
                        <a:t> Y PROTECCIÓN</a:t>
                      </a:r>
                      <a:endParaRPr lang="es-PE" b="1" dirty="0">
                        <a:solidFill>
                          <a:srgbClr val="3366FF"/>
                        </a:solidFill>
                        <a:latin typeface="Arial" pitchFamily="34" charset="0"/>
                        <a:cs typeface="Arial" pitchFamily="34" charset="0"/>
                      </a:endParaRPr>
                    </a:p>
                  </a:txBody>
                  <a:tcPr>
                    <a:solidFill>
                      <a:srgbClr val="CCE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PE" b="1" dirty="0">
                        <a:solidFill>
                          <a:srgbClr val="3366FF"/>
                        </a:solidFill>
                        <a:latin typeface="Arial" pitchFamily="34" charset="0"/>
                        <a:cs typeface="Arial" pitchFamily="34" charset="0"/>
                      </a:endParaRPr>
                    </a:p>
                  </a:txBody>
                  <a:tcPr>
                    <a:solidFill>
                      <a:srgbClr val="66CCFF"/>
                    </a:solidFill>
                  </a:tcPr>
                </a:tc>
                <a:tc>
                  <a:txBody>
                    <a:bodyPr/>
                    <a:lstStyle/>
                    <a:p>
                      <a:endParaRPr lang="es-PE" b="1" dirty="0">
                        <a:solidFill>
                          <a:srgbClr val="3366FF"/>
                        </a:solidFill>
                        <a:latin typeface="Arial" pitchFamily="34" charset="0"/>
                        <a:cs typeface="Arial" pitchFamily="34" charset="0"/>
                      </a:endParaRPr>
                    </a:p>
                  </a:txBody>
                  <a:tcPr>
                    <a:solidFill>
                      <a:srgbClr val="66C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Black" pitchFamily="34" charset="0"/>
                          <a:cs typeface="Arial" pitchFamily="34" charset="0"/>
                        </a:rPr>
                        <a:t>OE.5.3</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INSTALACIONES DE PARARRAYOS</a:t>
                      </a:r>
                      <a:endParaRPr lang="es-PE" b="1" dirty="0">
                        <a:solidFill>
                          <a:srgbClr val="3366FF"/>
                        </a:solidFill>
                        <a:latin typeface="Arial" pitchFamily="34" charset="0"/>
                        <a:cs typeface="Arial" pitchFamily="34" charset="0"/>
                      </a:endParaRPr>
                    </a:p>
                  </a:txBody>
                  <a:tcPr>
                    <a:solidFill>
                      <a:srgbClr val="CCECFF"/>
                    </a:solidFill>
                  </a:tcPr>
                </a:tc>
              </a:tr>
              <a:tr h="382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0066FF"/>
                          </a:solidFill>
                          <a:latin typeface="Arial Black" pitchFamily="34" charset="0"/>
                          <a:cs typeface="Arial" pitchFamily="34" charset="0"/>
                        </a:rPr>
                        <a:t>OE.5.4</a:t>
                      </a:r>
                      <a:endParaRPr lang="es-PE" b="1" dirty="0">
                        <a:solidFill>
                          <a:srgbClr val="0066FF"/>
                        </a:solidFill>
                        <a:latin typeface="Arial" pitchFamily="34" charset="0"/>
                        <a:cs typeface="Arial" pitchFamily="34" charset="0"/>
                      </a:endParaRPr>
                    </a:p>
                  </a:txBody>
                  <a:tcPr>
                    <a:solidFill>
                      <a:srgbClr val="00CCFF"/>
                    </a:solidFill>
                  </a:tcPr>
                </a:tc>
                <a:tc>
                  <a:txBody>
                    <a:bodyPr/>
                    <a:lstStyle/>
                    <a:p>
                      <a:r>
                        <a:rPr lang="es-PE" b="1" dirty="0" smtClean="0">
                          <a:solidFill>
                            <a:srgbClr val="0066FF"/>
                          </a:solidFill>
                          <a:latin typeface="Arial" pitchFamily="34" charset="0"/>
                          <a:cs typeface="Arial" pitchFamily="34" charset="0"/>
                        </a:rPr>
                        <a:t>INSTALACION</a:t>
                      </a:r>
                      <a:r>
                        <a:rPr lang="es-PE" b="1" baseline="0" dirty="0" smtClean="0">
                          <a:solidFill>
                            <a:srgbClr val="0066FF"/>
                          </a:solidFill>
                          <a:latin typeface="Arial" pitchFamily="34" charset="0"/>
                          <a:cs typeface="Arial" pitchFamily="34" charset="0"/>
                        </a:rPr>
                        <a:t> DE SISTEMA DE PUESTA A TIERRA</a:t>
                      </a:r>
                      <a:endParaRPr lang="es-PE" b="1" dirty="0">
                        <a:solidFill>
                          <a:srgbClr val="0066FF"/>
                        </a:solidFill>
                        <a:latin typeface="Arial" pitchFamily="34" charset="0"/>
                        <a:cs typeface="Arial" pitchFamily="34" charset="0"/>
                      </a:endParaRPr>
                    </a:p>
                  </a:txBody>
                  <a:tcPr>
                    <a:solidFill>
                      <a:srgbClr val="00CCFF"/>
                    </a:solidFill>
                  </a:tcPr>
                </a:tc>
              </a:tr>
            </a:tbl>
          </a:graphicData>
        </a:graphic>
      </p:graphicFrame>
      <p:sp>
        <p:nvSpPr>
          <p:cNvPr id="5" name="1 Título"/>
          <p:cNvSpPr>
            <a:spLocks noGrp="1"/>
          </p:cNvSpPr>
          <p:nvPr>
            <p:ph type="title"/>
          </p:nvPr>
        </p:nvSpPr>
        <p:spPr>
          <a:xfrm>
            <a:off x="467544" y="188640"/>
            <a:ext cx="8229600" cy="634082"/>
          </a:xfrm>
        </p:spPr>
        <p:txBody>
          <a:bodyPr>
            <a:normAutofit/>
          </a:bodyPr>
          <a:lstStyle/>
          <a:p>
            <a:r>
              <a:rPr lang="es-PE" sz="2800" dirty="0" smtClean="0">
                <a:solidFill>
                  <a:schemeClr val="accent5">
                    <a:lumMod val="75000"/>
                  </a:schemeClr>
                </a:solidFill>
                <a:latin typeface="Arial Black" pitchFamily="34" charset="0"/>
              </a:rPr>
              <a:t>REGLAMENTO DE METRADOS</a:t>
            </a:r>
            <a:endParaRPr lang="es-PE" sz="2800" dirty="0">
              <a:solidFill>
                <a:schemeClr val="accent5">
                  <a:lumMod val="75000"/>
                </a:schemeClr>
              </a:solidFill>
              <a:latin typeface="Arial Black" pitchFamily="34" charset="0"/>
            </a:endParaRPr>
          </a:p>
        </p:txBody>
      </p:sp>
    </p:spTree>
    <p:extLst>
      <p:ext uri="{BB962C8B-B14F-4D97-AF65-F5344CB8AC3E}">
        <p14:creationId xmlns:p14="http://schemas.microsoft.com/office/powerpoint/2010/main" val="874044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1732678413"/>
              </p:ext>
            </p:extLst>
          </p:nvPr>
        </p:nvGraphicFramePr>
        <p:xfrm>
          <a:off x="539552" y="836712"/>
          <a:ext cx="8208912" cy="5485440"/>
        </p:xfrm>
        <a:graphic>
          <a:graphicData uri="http://schemas.openxmlformats.org/drawingml/2006/table">
            <a:tbl>
              <a:tblPr firstRow="1" bandRow="1">
                <a:tableStyleId>{5C22544A-7EE6-4342-B048-85BDC9FD1C3A}</a:tableStyleId>
              </a:tblPr>
              <a:tblGrid>
                <a:gridCol w="1626992"/>
                <a:gridCol w="6581920"/>
              </a:tblGrid>
              <a:tr h="364800">
                <a:tc>
                  <a:txBody>
                    <a:bodyPr/>
                    <a:lstStyle/>
                    <a:p>
                      <a:r>
                        <a:rPr lang="es-PE" sz="1600" dirty="0" smtClean="0">
                          <a:latin typeface="Arial Black" pitchFamily="34" charset="0"/>
                        </a:rPr>
                        <a:t>OE.5</a:t>
                      </a:r>
                      <a:endParaRPr lang="es-PE" sz="1600" dirty="0">
                        <a:latin typeface="Arial Black" pitchFamily="34" charset="0"/>
                      </a:endParaRPr>
                    </a:p>
                  </a:txBody>
                  <a:tcPr>
                    <a:solidFill>
                      <a:srgbClr val="3366FF"/>
                    </a:solidFill>
                  </a:tcPr>
                </a:tc>
                <a:tc>
                  <a:txBody>
                    <a:bodyPr/>
                    <a:lstStyle/>
                    <a:p>
                      <a:r>
                        <a:rPr lang="es-PE" sz="1600" dirty="0" smtClean="0">
                          <a:latin typeface="Arial Black" pitchFamily="34" charset="0"/>
                        </a:rPr>
                        <a:t>INSTALACIONES</a:t>
                      </a:r>
                      <a:r>
                        <a:rPr lang="es-PE" sz="1600" baseline="0" dirty="0" smtClean="0">
                          <a:latin typeface="Arial Black" pitchFamily="34" charset="0"/>
                        </a:rPr>
                        <a:t>  ELECTRICAS y MECANICAS               </a:t>
                      </a:r>
                      <a:endParaRPr lang="es-PE" sz="1600" dirty="0">
                        <a:latin typeface="Arial Black" pitchFamily="34" charset="0"/>
                      </a:endParaRPr>
                    </a:p>
                  </a:txBody>
                  <a:tcPr>
                    <a:solidFill>
                      <a:srgbClr val="3366FF"/>
                    </a:solidFill>
                  </a:tcPr>
                </a:tc>
              </a:tr>
              <a:tr h="364800">
                <a:tc>
                  <a:txBody>
                    <a:bodyPr/>
                    <a:lstStyle/>
                    <a:p>
                      <a:r>
                        <a:rPr lang="es-PE" b="1" dirty="0" smtClean="0">
                          <a:solidFill>
                            <a:srgbClr val="3366FF"/>
                          </a:solidFill>
                          <a:latin typeface="Arial Black" pitchFamily="34" charset="0"/>
                          <a:cs typeface="Arial" pitchFamily="34" charset="0"/>
                        </a:rPr>
                        <a:t>OE.5.5</a:t>
                      </a:r>
                      <a:endParaRPr lang="es-PE" b="1" dirty="0">
                        <a:solidFill>
                          <a:srgbClr val="3366FF"/>
                        </a:solidFill>
                        <a:latin typeface="Arial Black" pitchFamily="34" charset="0"/>
                        <a:cs typeface="Arial" pitchFamily="34" charset="0"/>
                      </a:endParaRPr>
                    </a:p>
                  </a:txBody>
                  <a:tcPr>
                    <a:solidFill>
                      <a:srgbClr val="66CCFF"/>
                    </a:solidFill>
                  </a:tcPr>
                </a:tc>
                <a:tc>
                  <a:txBody>
                    <a:bodyPr/>
                    <a:lstStyle/>
                    <a:p>
                      <a:r>
                        <a:rPr lang="es-PE" sz="1800" b="1" dirty="0" smtClean="0">
                          <a:solidFill>
                            <a:srgbClr val="3366FF"/>
                          </a:solidFill>
                          <a:latin typeface="Arial" pitchFamily="34" charset="0"/>
                          <a:cs typeface="Arial" pitchFamily="34" charset="0"/>
                        </a:rPr>
                        <a:t>ARTEFACTOS</a:t>
                      </a:r>
                      <a:endParaRPr lang="es-PE" sz="1800" b="1" dirty="0">
                        <a:solidFill>
                          <a:srgbClr val="3366FF"/>
                        </a:solidFill>
                        <a:latin typeface="Arial" pitchFamily="34" charset="0"/>
                        <a:cs typeface="Arial" pitchFamily="34" charset="0"/>
                      </a:endParaRPr>
                    </a:p>
                  </a:txBody>
                  <a:tcPr>
                    <a:solidFill>
                      <a:srgbClr val="66C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OE.5.5.1</a:t>
                      </a:r>
                      <a:endParaRPr lang="es-PE" b="1" dirty="0">
                        <a:solidFill>
                          <a:srgbClr val="3366FF"/>
                        </a:solidFill>
                        <a:latin typeface="Arial" pitchFamily="34" charset="0"/>
                        <a:cs typeface="Arial" pitchFamily="34" charset="0"/>
                      </a:endParaRPr>
                    </a:p>
                  </a:txBody>
                  <a:tcPr anchor="b">
                    <a:solidFill>
                      <a:srgbClr val="CCECFF"/>
                    </a:solidFill>
                  </a:tcPr>
                </a:tc>
                <a:tc>
                  <a:txBody>
                    <a:bodyPr/>
                    <a:lstStyle/>
                    <a:p>
                      <a:r>
                        <a:rPr lang="es-PE" b="1" dirty="0" smtClean="0">
                          <a:solidFill>
                            <a:srgbClr val="3366FF"/>
                          </a:solidFill>
                          <a:latin typeface="Arial" pitchFamily="34" charset="0"/>
                          <a:cs typeface="Arial" pitchFamily="34" charset="0"/>
                        </a:rPr>
                        <a:t>LAMPARAS</a:t>
                      </a:r>
                      <a:endParaRPr lang="es-PE" b="1" dirty="0">
                        <a:solidFill>
                          <a:srgbClr val="3366FF"/>
                        </a:solidFill>
                        <a:latin typeface="Arial" pitchFamily="34" charset="0"/>
                        <a:cs typeface="Arial" pitchFamily="34" charset="0"/>
                      </a:endParaRPr>
                    </a:p>
                  </a:txBody>
                  <a:tcPr>
                    <a:solidFill>
                      <a:srgbClr val="CCE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OE.5.5.2</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REFLECTORES</a:t>
                      </a:r>
                      <a:endParaRPr lang="es-PE" b="1" dirty="0">
                        <a:solidFill>
                          <a:srgbClr val="3366FF"/>
                        </a:solidFill>
                        <a:latin typeface="Arial" pitchFamily="34" charset="0"/>
                        <a:cs typeface="Arial" pitchFamily="34" charset="0"/>
                      </a:endParaRPr>
                    </a:p>
                  </a:txBody>
                  <a:tcPr>
                    <a:solidFill>
                      <a:srgbClr val="66C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PE" b="1" dirty="0">
                        <a:solidFill>
                          <a:srgbClr val="3366FF"/>
                        </a:solidFill>
                        <a:latin typeface="Arial" pitchFamily="34" charset="0"/>
                        <a:cs typeface="Arial" pitchFamily="34" charset="0"/>
                      </a:endParaRPr>
                    </a:p>
                  </a:txBody>
                  <a:tcPr>
                    <a:solidFill>
                      <a:srgbClr val="CCECFF"/>
                    </a:solidFill>
                  </a:tcPr>
                </a:tc>
                <a:tc>
                  <a:txBody>
                    <a:bodyPr/>
                    <a:lstStyle/>
                    <a:p>
                      <a:endParaRPr lang="es-PE" b="1" dirty="0">
                        <a:solidFill>
                          <a:srgbClr val="3366FF"/>
                        </a:solidFill>
                        <a:latin typeface="Arial" pitchFamily="34" charset="0"/>
                        <a:cs typeface="Arial" pitchFamily="34" charset="0"/>
                      </a:endParaRPr>
                    </a:p>
                  </a:txBody>
                  <a:tcPr>
                    <a:solidFill>
                      <a:srgbClr val="CCE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Black" pitchFamily="34" charset="0"/>
                          <a:cs typeface="Arial" pitchFamily="34" charset="0"/>
                        </a:rPr>
                        <a:t>OE.5.6</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EQUIPOS ELECTRICOS Y MECANICOS</a:t>
                      </a:r>
                      <a:endParaRPr lang="es-PE" b="1" dirty="0">
                        <a:solidFill>
                          <a:srgbClr val="3366FF"/>
                        </a:solidFill>
                        <a:latin typeface="Arial" pitchFamily="34" charset="0"/>
                        <a:cs typeface="Arial" pitchFamily="34" charset="0"/>
                      </a:endParaRPr>
                    </a:p>
                  </a:txBody>
                  <a:tcPr>
                    <a:solidFill>
                      <a:srgbClr val="66C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BOMBA PARA AGUA</a:t>
                      </a:r>
                      <a:endParaRPr lang="es-PE" b="1" dirty="0">
                        <a:solidFill>
                          <a:srgbClr val="3366FF"/>
                        </a:solidFill>
                        <a:latin typeface="Arial" pitchFamily="34" charset="0"/>
                        <a:cs typeface="Arial" pitchFamily="34" charset="0"/>
                      </a:endParaRPr>
                    </a:p>
                  </a:txBody>
                  <a:tcPr>
                    <a:solidFill>
                      <a:srgbClr val="CCE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OE.5.6.2</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BOMBA PARA DESAGUE (IGUAL A BOMBAS PARA AGUA)</a:t>
                      </a:r>
                      <a:endParaRPr lang="es-PE" b="1" dirty="0">
                        <a:solidFill>
                          <a:srgbClr val="3366FF"/>
                        </a:solidFill>
                        <a:latin typeface="Arial" pitchFamily="34" charset="0"/>
                        <a:cs typeface="Arial" pitchFamily="34" charset="0"/>
                      </a:endParaRPr>
                    </a:p>
                  </a:txBody>
                  <a:tcPr>
                    <a:solidFill>
                      <a:srgbClr val="66C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OE.5.6.3</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OTRAS BOMBAS</a:t>
                      </a:r>
                      <a:endParaRPr lang="es-PE" b="1" dirty="0">
                        <a:solidFill>
                          <a:srgbClr val="3366FF"/>
                        </a:solidFill>
                        <a:latin typeface="Arial" pitchFamily="34" charset="0"/>
                        <a:cs typeface="Arial" pitchFamily="34" charset="0"/>
                      </a:endParaRPr>
                    </a:p>
                  </a:txBody>
                  <a:tcPr>
                    <a:solidFill>
                      <a:srgbClr val="CCE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OE.5.6.4</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GRUPOS ELECTROGENOS</a:t>
                      </a:r>
                      <a:endParaRPr lang="es-PE" b="1" dirty="0">
                        <a:solidFill>
                          <a:srgbClr val="3366FF"/>
                        </a:solidFill>
                        <a:latin typeface="Arial" pitchFamily="34" charset="0"/>
                        <a:cs typeface="Arial" pitchFamily="34" charset="0"/>
                      </a:endParaRPr>
                    </a:p>
                  </a:txBody>
                  <a:tcPr>
                    <a:solidFill>
                      <a:srgbClr val="66C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OE.5.6.5</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SISTEMA DE RECIRCULACION</a:t>
                      </a:r>
                      <a:endParaRPr lang="es-PE" b="1" dirty="0">
                        <a:solidFill>
                          <a:srgbClr val="3366FF"/>
                        </a:solidFill>
                        <a:latin typeface="Arial" pitchFamily="34" charset="0"/>
                        <a:cs typeface="Arial" pitchFamily="34" charset="0"/>
                      </a:endParaRPr>
                    </a:p>
                  </a:txBody>
                  <a:tcPr>
                    <a:solidFill>
                      <a:srgbClr val="CCE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OE.5.6.6</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ASCENSORES Y MONTACARGAS</a:t>
                      </a:r>
                      <a:endParaRPr lang="es-PE" b="1" dirty="0">
                        <a:solidFill>
                          <a:srgbClr val="3366FF"/>
                        </a:solidFill>
                        <a:latin typeface="Arial" pitchFamily="34" charset="0"/>
                        <a:cs typeface="Arial" pitchFamily="34" charset="0"/>
                      </a:endParaRPr>
                    </a:p>
                  </a:txBody>
                  <a:tcPr>
                    <a:solidFill>
                      <a:srgbClr val="66C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OE.5.6.7</a:t>
                      </a:r>
                      <a:endParaRPr lang="es-PE" b="1" dirty="0">
                        <a:solidFill>
                          <a:srgbClr val="3366FF"/>
                        </a:solidFill>
                        <a:latin typeface="Arial"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SISTEMAS DE PARLANTES</a:t>
                      </a:r>
                      <a:endParaRPr lang="es-PE" b="1" dirty="0">
                        <a:solidFill>
                          <a:srgbClr val="3366FF"/>
                        </a:solidFill>
                        <a:latin typeface="Arial" pitchFamily="34" charset="0"/>
                        <a:cs typeface="Arial" pitchFamily="34" charset="0"/>
                      </a:endParaRPr>
                    </a:p>
                  </a:txBody>
                  <a:tcPr>
                    <a:solidFill>
                      <a:srgbClr val="CCE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OE.5.6.8</a:t>
                      </a:r>
                      <a:endParaRPr lang="es-PE" b="1" dirty="0">
                        <a:solidFill>
                          <a:srgbClr val="3366FF"/>
                        </a:solidFill>
                        <a:latin typeface="Arial"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SISTEMA DE MUSICA AMBIENTAL</a:t>
                      </a:r>
                      <a:endParaRPr lang="es-PE" b="1" dirty="0">
                        <a:solidFill>
                          <a:srgbClr val="3366FF"/>
                        </a:solidFill>
                        <a:latin typeface="Arial" pitchFamily="34" charset="0"/>
                        <a:cs typeface="Arial" pitchFamily="34" charset="0"/>
                      </a:endParaRPr>
                    </a:p>
                  </a:txBody>
                  <a:tcPr>
                    <a:solidFill>
                      <a:srgbClr val="66CCFF"/>
                    </a:solidFill>
                  </a:tcPr>
                </a:tc>
              </a:tr>
              <a:tr h="36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PE" b="1" dirty="0">
                        <a:solidFill>
                          <a:srgbClr val="3366FF"/>
                        </a:solidFill>
                        <a:latin typeface="Arial" pitchFamily="34" charset="0"/>
                        <a:cs typeface="Arial" pitchFamily="34" charset="0"/>
                      </a:endParaRPr>
                    </a:p>
                  </a:txBody>
                  <a:tcPr>
                    <a:solidFill>
                      <a:srgbClr val="CCECFF"/>
                    </a:solidFill>
                  </a:tcPr>
                </a:tc>
                <a:tc>
                  <a:txBody>
                    <a:bodyPr/>
                    <a:lstStyle/>
                    <a:p>
                      <a:endParaRPr lang="es-PE" b="1" dirty="0">
                        <a:solidFill>
                          <a:srgbClr val="3366FF"/>
                        </a:solidFill>
                        <a:latin typeface="Arial" pitchFamily="34" charset="0"/>
                        <a:cs typeface="Arial" pitchFamily="34" charset="0"/>
                      </a:endParaRPr>
                    </a:p>
                  </a:txBody>
                  <a:tcPr>
                    <a:solidFill>
                      <a:srgbClr val="CCECFF"/>
                    </a:solidFill>
                  </a:tcPr>
                </a:tc>
              </a:tr>
            </a:tbl>
          </a:graphicData>
        </a:graphic>
      </p:graphicFrame>
    </p:spTree>
    <p:extLst>
      <p:ext uri="{BB962C8B-B14F-4D97-AF65-F5344CB8AC3E}">
        <p14:creationId xmlns:p14="http://schemas.microsoft.com/office/powerpoint/2010/main" val="4061190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2381915767"/>
              </p:ext>
            </p:extLst>
          </p:nvPr>
        </p:nvGraphicFramePr>
        <p:xfrm>
          <a:off x="539552" y="1121458"/>
          <a:ext cx="8208912" cy="4361690"/>
        </p:xfrm>
        <a:graphic>
          <a:graphicData uri="http://schemas.openxmlformats.org/drawingml/2006/table">
            <a:tbl>
              <a:tblPr firstRow="1" bandRow="1">
                <a:tableStyleId>{5C22544A-7EE6-4342-B048-85BDC9FD1C3A}</a:tableStyleId>
              </a:tblPr>
              <a:tblGrid>
                <a:gridCol w="1626992"/>
                <a:gridCol w="6581920"/>
              </a:tblGrid>
              <a:tr h="0">
                <a:tc>
                  <a:txBody>
                    <a:bodyPr/>
                    <a:lstStyle/>
                    <a:p>
                      <a:r>
                        <a:rPr lang="es-PE" sz="1600" dirty="0" smtClean="0">
                          <a:latin typeface="Arial Black" pitchFamily="34" charset="0"/>
                        </a:rPr>
                        <a:t>OE.5</a:t>
                      </a:r>
                      <a:endParaRPr lang="es-PE" sz="1600" dirty="0">
                        <a:latin typeface="Arial Black" pitchFamily="34" charset="0"/>
                      </a:endParaRPr>
                    </a:p>
                  </a:txBody>
                  <a:tcPr anchor="ctr">
                    <a:solidFill>
                      <a:srgbClr val="3366FF"/>
                    </a:solidFill>
                  </a:tcPr>
                </a:tc>
                <a:tc>
                  <a:txBody>
                    <a:bodyPr/>
                    <a:lstStyle/>
                    <a:p>
                      <a:r>
                        <a:rPr lang="es-PE" sz="1600" dirty="0" smtClean="0">
                          <a:latin typeface="Arial Black" pitchFamily="34" charset="0"/>
                        </a:rPr>
                        <a:t>INSTALACIONES</a:t>
                      </a:r>
                      <a:r>
                        <a:rPr lang="es-PE" sz="1600" baseline="0" dirty="0" smtClean="0">
                          <a:latin typeface="Arial Black" pitchFamily="34" charset="0"/>
                        </a:rPr>
                        <a:t>  ELECTRICAS y MECANICAS               </a:t>
                      </a:r>
                      <a:endParaRPr lang="es-PE" sz="1600" dirty="0">
                        <a:latin typeface="Arial Black" pitchFamily="34" charset="0"/>
                      </a:endParaRPr>
                    </a:p>
                  </a:txBody>
                  <a:tcPr anchor="ctr">
                    <a:solidFill>
                      <a:srgbClr val="3366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OE.5.6.9</a:t>
                      </a:r>
                      <a:endParaRPr lang="es-PE" b="1" dirty="0">
                        <a:solidFill>
                          <a:srgbClr val="3366FF"/>
                        </a:solidFill>
                        <a:latin typeface="Arial Black" pitchFamily="34" charset="0"/>
                        <a:cs typeface="Arial" pitchFamily="34" charset="0"/>
                      </a:endParaRPr>
                    </a:p>
                  </a:txBody>
                  <a:tcPr>
                    <a:solidFill>
                      <a:srgbClr val="66CCFF"/>
                    </a:solidFill>
                  </a:tcPr>
                </a:tc>
                <a:tc>
                  <a:txBody>
                    <a:bodyPr/>
                    <a:lstStyle/>
                    <a:p>
                      <a:r>
                        <a:rPr lang="es-PE" sz="1800" b="1" dirty="0" smtClean="0">
                          <a:solidFill>
                            <a:srgbClr val="3366FF"/>
                          </a:solidFill>
                          <a:latin typeface="Arial" pitchFamily="34" charset="0"/>
                          <a:cs typeface="Arial" pitchFamily="34" charset="0"/>
                        </a:rPr>
                        <a:t>SISTEMA</a:t>
                      </a:r>
                      <a:r>
                        <a:rPr lang="es-PE" sz="1800" b="1" baseline="0" dirty="0" smtClean="0">
                          <a:solidFill>
                            <a:srgbClr val="3366FF"/>
                          </a:solidFill>
                          <a:latin typeface="Arial" pitchFamily="34" charset="0"/>
                          <a:cs typeface="Arial" pitchFamily="34" charset="0"/>
                        </a:rPr>
                        <a:t> DE TRADUCCION SIMULTANEA</a:t>
                      </a:r>
                      <a:endParaRPr lang="es-PE" sz="1800" b="1" dirty="0">
                        <a:solidFill>
                          <a:srgbClr val="3366FF"/>
                        </a:solidFill>
                        <a:latin typeface="Arial" pitchFamily="34" charset="0"/>
                        <a:cs typeface="Arial" pitchFamily="34" charset="0"/>
                      </a:endParaRPr>
                    </a:p>
                  </a:txBody>
                  <a:tcPr>
                    <a:solidFill>
                      <a:srgbClr val="66C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OE.5.6.10</a:t>
                      </a:r>
                      <a:endParaRPr lang="es-PE" b="1" dirty="0">
                        <a:solidFill>
                          <a:srgbClr val="3366FF"/>
                        </a:solidFill>
                        <a:latin typeface="Arial Black" pitchFamily="34" charset="0"/>
                        <a:cs typeface="Arial" pitchFamily="34" charset="0"/>
                      </a:endParaRPr>
                    </a:p>
                  </a:txBody>
                  <a:tcPr anchor="b">
                    <a:solidFill>
                      <a:srgbClr val="CCECFF"/>
                    </a:solidFill>
                  </a:tcPr>
                </a:tc>
                <a:tc>
                  <a:txBody>
                    <a:bodyPr/>
                    <a:lstStyle/>
                    <a:p>
                      <a:r>
                        <a:rPr lang="es-PE" b="1" dirty="0" smtClean="0">
                          <a:solidFill>
                            <a:srgbClr val="3366FF"/>
                          </a:solidFill>
                          <a:latin typeface="Arial" pitchFamily="34" charset="0"/>
                          <a:cs typeface="Arial" pitchFamily="34" charset="0"/>
                        </a:rPr>
                        <a:t>SISTEMA DE SEGURIDAD</a:t>
                      </a:r>
                      <a:endParaRPr lang="es-PE" b="1" dirty="0">
                        <a:solidFill>
                          <a:srgbClr val="3366FF"/>
                        </a:solidFill>
                        <a:latin typeface="Arial" pitchFamily="34" charset="0"/>
                        <a:cs typeface="Arial" pitchFamily="34" charset="0"/>
                      </a:endParaRPr>
                    </a:p>
                  </a:txBody>
                  <a:tcPr>
                    <a:solidFill>
                      <a:srgbClr val="CCE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OE.5.6.11</a:t>
                      </a:r>
                      <a:endParaRPr lang="es-PE" b="1" dirty="0">
                        <a:solidFill>
                          <a:srgbClr val="3366FF"/>
                        </a:solidFill>
                        <a:latin typeface="Arial Black"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PROYECTORES</a:t>
                      </a:r>
                      <a:r>
                        <a:rPr lang="es-PE" b="1" baseline="0" dirty="0" smtClean="0">
                          <a:solidFill>
                            <a:srgbClr val="3366FF"/>
                          </a:solidFill>
                          <a:latin typeface="Arial" pitchFamily="34" charset="0"/>
                          <a:cs typeface="Arial" pitchFamily="34" charset="0"/>
                        </a:rPr>
                        <a:t> Y PANTALLAS</a:t>
                      </a:r>
                      <a:endParaRPr lang="es-PE" b="1" dirty="0">
                        <a:solidFill>
                          <a:srgbClr val="3366FF"/>
                        </a:solidFill>
                        <a:latin typeface="Arial" pitchFamily="34" charset="0"/>
                        <a:cs typeface="Arial" pitchFamily="34" charset="0"/>
                      </a:endParaRPr>
                    </a:p>
                  </a:txBody>
                  <a:tcPr>
                    <a:solidFill>
                      <a:srgbClr val="66C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OE.5.6.12</a:t>
                      </a:r>
                      <a:endParaRPr lang="es-PE" b="1" dirty="0">
                        <a:solidFill>
                          <a:srgbClr val="3366FF"/>
                        </a:solidFill>
                        <a:latin typeface="Arial Black"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CAMPANAS EXTRACTORAS</a:t>
                      </a:r>
                      <a:endParaRPr lang="es-PE" b="1" dirty="0">
                        <a:solidFill>
                          <a:srgbClr val="3366FF"/>
                        </a:solidFill>
                        <a:latin typeface="Arial" pitchFamily="34" charset="0"/>
                        <a:cs typeface="Arial" pitchFamily="34" charset="0"/>
                      </a:endParaRPr>
                    </a:p>
                  </a:txBody>
                  <a:tcPr>
                    <a:solidFill>
                      <a:srgbClr val="CCE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OE.5.6.13</a:t>
                      </a:r>
                      <a:endParaRPr lang="es-PE" b="1" dirty="0">
                        <a:solidFill>
                          <a:srgbClr val="3366FF"/>
                        </a:solidFill>
                        <a:latin typeface="Arial Black"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SISTEMAS </a:t>
                      </a:r>
                      <a:r>
                        <a:rPr lang="es-PE" b="1" baseline="0" dirty="0" smtClean="0">
                          <a:solidFill>
                            <a:srgbClr val="3366FF"/>
                          </a:solidFill>
                          <a:latin typeface="Arial" pitchFamily="34" charset="0"/>
                          <a:cs typeface="Arial" pitchFamily="34" charset="0"/>
                        </a:rPr>
                        <a:t> DE VAPOR</a:t>
                      </a:r>
                      <a:endParaRPr lang="es-PE" b="1" dirty="0">
                        <a:solidFill>
                          <a:srgbClr val="3366FF"/>
                        </a:solidFill>
                        <a:latin typeface="Arial" pitchFamily="34" charset="0"/>
                        <a:cs typeface="Arial" pitchFamily="34" charset="0"/>
                      </a:endParaRPr>
                    </a:p>
                  </a:txBody>
                  <a:tcPr>
                    <a:solidFill>
                      <a:srgbClr val="66C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OE.5.6.14</a:t>
                      </a:r>
                      <a:endParaRPr lang="es-PE" b="1" dirty="0">
                        <a:solidFill>
                          <a:srgbClr val="3366FF"/>
                        </a:solidFill>
                        <a:latin typeface="Arial Black"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SISTEMA DE AIRE COMPRIMIDO</a:t>
                      </a:r>
                      <a:endParaRPr lang="es-PE" b="1" dirty="0">
                        <a:solidFill>
                          <a:srgbClr val="3366FF"/>
                        </a:solidFill>
                        <a:latin typeface="Arial" pitchFamily="34" charset="0"/>
                        <a:cs typeface="Arial" pitchFamily="34" charset="0"/>
                      </a:endParaRPr>
                    </a:p>
                  </a:txBody>
                  <a:tcPr>
                    <a:solidFill>
                      <a:srgbClr val="CCE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OE.5.6.15</a:t>
                      </a:r>
                      <a:endParaRPr lang="es-PE" b="1" dirty="0">
                        <a:solidFill>
                          <a:srgbClr val="3366FF"/>
                        </a:solidFill>
                        <a:latin typeface="Arial Black"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SISTEMA DE OXIGENO</a:t>
                      </a:r>
                      <a:endParaRPr lang="es-PE" b="1" dirty="0">
                        <a:solidFill>
                          <a:srgbClr val="3366FF"/>
                        </a:solidFill>
                        <a:latin typeface="Arial" pitchFamily="34" charset="0"/>
                        <a:cs typeface="Arial" pitchFamily="34" charset="0"/>
                      </a:endParaRPr>
                    </a:p>
                  </a:txBody>
                  <a:tcPr>
                    <a:solidFill>
                      <a:srgbClr val="66C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OE.5.6.16</a:t>
                      </a:r>
                      <a:endParaRPr lang="es-PE" b="1" dirty="0">
                        <a:solidFill>
                          <a:srgbClr val="3366FF"/>
                        </a:solidFill>
                        <a:latin typeface="Arial Black"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SISTEMA</a:t>
                      </a:r>
                      <a:r>
                        <a:rPr lang="es-PE" b="1" baseline="0" dirty="0" smtClean="0">
                          <a:solidFill>
                            <a:srgbClr val="3366FF"/>
                          </a:solidFill>
                          <a:latin typeface="Arial" pitchFamily="34" charset="0"/>
                          <a:cs typeface="Arial" pitchFamily="34" charset="0"/>
                        </a:rPr>
                        <a:t> DE VENTILACION MECANICA</a:t>
                      </a:r>
                      <a:endParaRPr lang="es-PE" b="1" dirty="0">
                        <a:solidFill>
                          <a:srgbClr val="3366FF"/>
                        </a:solidFill>
                        <a:latin typeface="Arial" pitchFamily="34" charset="0"/>
                        <a:cs typeface="Arial" pitchFamily="34" charset="0"/>
                      </a:endParaRPr>
                    </a:p>
                  </a:txBody>
                  <a:tcPr>
                    <a:solidFill>
                      <a:srgbClr val="CCE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OE.5.6.17</a:t>
                      </a:r>
                      <a:endParaRPr lang="es-PE" b="1" dirty="0">
                        <a:solidFill>
                          <a:srgbClr val="3366FF"/>
                        </a:solidFill>
                        <a:latin typeface="Arial Black" pitchFamily="34" charset="0"/>
                        <a:cs typeface="Arial" pitchFamily="34" charset="0"/>
                      </a:endParaRPr>
                    </a:p>
                  </a:txBody>
                  <a:tcPr>
                    <a:solidFill>
                      <a:srgbClr val="66CCFF"/>
                    </a:solidFill>
                  </a:tcPr>
                </a:tc>
                <a:tc>
                  <a:txBody>
                    <a:bodyPr/>
                    <a:lstStyle/>
                    <a:p>
                      <a:r>
                        <a:rPr lang="es-PE" b="1" dirty="0" smtClean="0">
                          <a:solidFill>
                            <a:srgbClr val="3366FF"/>
                          </a:solidFill>
                          <a:latin typeface="Arial" pitchFamily="34" charset="0"/>
                          <a:cs typeface="Arial" pitchFamily="34" charset="0"/>
                        </a:rPr>
                        <a:t>SISTEMA DE ACIO</a:t>
                      </a:r>
                      <a:endParaRPr lang="es-PE" b="1" dirty="0">
                        <a:solidFill>
                          <a:srgbClr val="3366FF"/>
                        </a:solidFill>
                        <a:latin typeface="Arial" pitchFamily="34" charset="0"/>
                        <a:cs typeface="Arial" pitchFamily="34" charset="0"/>
                      </a:endParaRPr>
                    </a:p>
                  </a:txBody>
                  <a:tcPr>
                    <a:solidFill>
                      <a:srgbClr val="66CCFF"/>
                    </a:solidFill>
                  </a:tcPr>
                </a:tc>
              </a:tr>
              <a:tr h="4026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b="1" dirty="0" smtClean="0">
                          <a:solidFill>
                            <a:srgbClr val="3366FF"/>
                          </a:solidFill>
                          <a:latin typeface="Arial" pitchFamily="34" charset="0"/>
                          <a:cs typeface="Arial" pitchFamily="34" charset="0"/>
                        </a:rPr>
                        <a:t>OE.5.6.18</a:t>
                      </a:r>
                      <a:endParaRPr lang="es-PE" b="1" dirty="0">
                        <a:solidFill>
                          <a:srgbClr val="3366FF"/>
                        </a:solidFill>
                        <a:latin typeface="Arial Black" pitchFamily="34" charset="0"/>
                        <a:cs typeface="Arial" pitchFamily="34" charset="0"/>
                      </a:endParaRPr>
                    </a:p>
                  </a:txBody>
                  <a:tcPr>
                    <a:solidFill>
                      <a:srgbClr val="CCECFF"/>
                    </a:solidFill>
                  </a:tcPr>
                </a:tc>
                <a:tc>
                  <a:txBody>
                    <a:bodyPr/>
                    <a:lstStyle/>
                    <a:p>
                      <a:r>
                        <a:rPr lang="es-PE" b="1" dirty="0" smtClean="0">
                          <a:solidFill>
                            <a:srgbClr val="3366FF"/>
                          </a:solidFill>
                          <a:latin typeface="Arial" pitchFamily="34" charset="0"/>
                          <a:cs typeface="Arial" pitchFamily="34" charset="0"/>
                        </a:rPr>
                        <a:t>SISTEMA DE AIRE ACONDICIONADO</a:t>
                      </a:r>
                      <a:endParaRPr lang="es-PE" b="1" dirty="0">
                        <a:solidFill>
                          <a:srgbClr val="3366FF"/>
                        </a:solidFill>
                        <a:latin typeface="Arial" pitchFamily="34" charset="0"/>
                        <a:cs typeface="Arial" pitchFamily="34" charset="0"/>
                      </a:endParaRPr>
                    </a:p>
                  </a:txBody>
                  <a:tcPr>
                    <a:solidFill>
                      <a:srgbClr val="CCECFF"/>
                    </a:solidFill>
                  </a:tcPr>
                </a:tc>
              </a:tr>
            </a:tbl>
          </a:graphicData>
        </a:graphic>
      </p:graphicFrame>
    </p:spTree>
    <p:extLst>
      <p:ext uri="{BB962C8B-B14F-4D97-AF65-F5344CB8AC3E}">
        <p14:creationId xmlns:p14="http://schemas.microsoft.com/office/powerpoint/2010/main" val="39715789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346050"/>
          </a:xfrm>
        </p:spPr>
        <p:txBody>
          <a:bodyPr>
            <a:normAutofit fontScale="90000"/>
          </a:bodyPr>
          <a:lstStyle/>
          <a:p>
            <a:r>
              <a:rPr lang="es-PE" sz="2400" dirty="0" smtClean="0">
                <a:solidFill>
                  <a:schemeClr val="accent5">
                    <a:lumMod val="75000"/>
                  </a:schemeClr>
                </a:solidFill>
                <a:latin typeface="Arial Black" pitchFamily="34" charset="0"/>
              </a:rPr>
              <a:t>NORMATIVIDAD</a:t>
            </a:r>
            <a:endParaRPr lang="es-PE" sz="2400" dirty="0">
              <a:solidFill>
                <a:schemeClr val="accent5">
                  <a:lumMod val="75000"/>
                </a:schemeClr>
              </a:solidFill>
              <a:latin typeface="Arial Black" pitchFamily="34" charset="0"/>
            </a:endParaRPr>
          </a:p>
        </p:txBody>
      </p:sp>
      <p:sp>
        <p:nvSpPr>
          <p:cNvPr id="3" name="2 Marcador de contenido"/>
          <p:cNvSpPr>
            <a:spLocks noGrp="1"/>
          </p:cNvSpPr>
          <p:nvPr>
            <p:ph idx="1"/>
          </p:nvPr>
        </p:nvSpPr>
        <p:spPr>
          <a:xfrm>
            <a:off x="179512" y="863634"/>
            <a:ext cx="8784976" cy="5760640"/>
          </a:xfrm>
        </p:spPr>
        <p:txBody>
          <a:bodyPr>
            <a:normAutofit fontScale="92500" lnSpcReduction="20000"/>
          </a:bodyPr>
          <a:lstStyle/>
          <a:p>
            <a:pPr marL="0" indent="0" algn="ctr">
              <a:buNone/>
            </a:pPr>
            <a:r>
              <a:rPr lang="es-PE" sz="2000" b="1" dirty="0" smtClean="0">
                <a:solidFill>
                  <a:srgbClr val="0066FF"/>
                </a:solidFill>
                <a:latin typeface="Arial Black" pitchFamily="34" charset="0"/>
                <a:cs typeface="Arial" pitchFamily="34" charset="0"/>
              </a:rPr>
              <a:t>REGLAMENTO NACIONAL DE EDIFICACIONES RNE</a:t>
            </a:r>
          </a:p>
          <a:p>
            <a:pPr marL="0" indent="0" algn="ctr">
              <a:buNone/>
            </a:pPr>
            <a:r>
              <a:rPr lang="es-PE" sz="2000" b="1" dirty="0" smtClean="0">
                <a:solidFill>
                  <a:srgbClr val="3399FF"/>
                </a:solidFill>
                <a:latin typeface="Arial" pitchFamily="34" charset="0"/>
                <a:cs typeface="Arial" pitchFamily="34" charset="0"/>
              </a:rPr>
              <a:t>TITULO III</a:t>
            </a:r>
          </a:p>
          <a:p>
            <a:pPr marL="0" indent="0" algn="ctr">
              <a:buNone/>
            </a:pPr>
            <a:r>
              <a:rPr lang="es-PE" sz="2000" b="1" dirty="0" smtClean="0">
                <a:solidFill>
                  <a:srgbClr val="3399FF"/>
                </a:solidFill>
                <a:latin typeface="Arial" pitchFamily="34" charset="0"/>
                <a:cs typeface="Arial" pitchFamily="34" charset="0"/>
              </a:rPr>
              <a:t>EDIFICACIONES</a:t>
            </a:r>
          </a:p>
          <a:p>
            <a:pPr marL="0" indent="0" algn="ctr">
              <a:buNone/>
            </a:pPr>
            <a:endParaRPr lang="es-PE" sz="2000" b="1" dirty="0" smtClean="0">
              <a:solidFill>
                <a:srgbClr val="3399FF"/>
              </a:solidFill>
              <a:latin typeface="Arial" pitchFamily="34" charset="0"/>
              <a:cs typeface="Arial" pitchFamily="34" charset="0"/>
            </a:endParaRPr>
          </a:p>
          <a:p>
            <a:pPr marL="0" indent="0">
              <a:buNone/>
            </a:pPr>
            <a:r>
              <a:rPr lang="es-PE" sz="2000" b="1" dirty="0" smtClean="0">
                <a:solidFill>
                  <a:srgbClr val="3399FF"/>
                </a:solidFill>
                <a:latin typeface="Arial" pitchFamily="34" charset="0"/>
                <a:cs typeface="Arial" pitchFamily="34" charset="0"/>
              </a:rPr>
              <a:t>III.4         INSTALACIONES ELECTRICAS Y MECANICAS</a:t>
            </a:r>
          </a:p>
          <a:p>
            <a:pPr marL="0" indent="0">
              <a:buNone/>
            </a:pPr>
            <a:r>
              <a:rPr lang="es-PE" sz="2000" b="1" dirty="0" smtClean="0">
                <a:solidFill>
                  <a:srgbClr val="3399FF"/>
                </a:solidFill>
                <a:latin typeface="Arial" pitchFamily="34" charset="0"/>
                <a:cs typeface="Arial" pitchFamily="34" charset="0"/>
              </a:rPr>
              <a:t>EM.010  INSTALACIONES ELECTRICAS INTERIORES</a:t>
            </a:r>
          </a:p>
          <a:p>
            <a:pPr marL="0" indent="0">
              <a:buNone/>
            </a:pPr>
            <a:endParaRPr lang="es-PE" sz="2000" b="1" dirty="0" smtClean="0">
              <a:solidFill>
                <a:srgbClr val="0066FF"/>
              </a:solidFill>
              <a:latin typeface="Arial" pitchFamily="34" charset="0"/>
              <a:cs typeface="Arial" pitchFamily="34" charset="0"/>
            </a:endParaRPr>
          </a:p>
          <a:p>
            <a:pPr>
              <a:buFont typeface="Wingdings" pitchFamily="2" charset="2"/>
              <a:buChar char="ü"/>
            </a:pPr>
            <a:r>
              <a:rPr lang="es-PE" sz="2000" b="1" dirty="0" smtClean="0">
                <a:solidFill>
                  <a:srgbClr val="0066FF"/>
                </a:solidFill>
                <a:latin typeface="Arial" pitchFamily="34" charset="0"/>
                <a:cs typeface="Arial" pitchFamily="34" charset="0"/>
              </a:rPr>
              <a:t>GENERALIDADES</a:t>
            </a:r>
          </a:p>
          <a:p>
            <a:pPr>
              <a:buFont typeface="Wingdings" pitchFamily="2" charset="2"/>
              <a:buChar char="ü"/>
            </a:pPr>
            <a:r>
              <a:rPr lang="es-PE" sz="2000" b="1" dirty="0" smtClean="0">
                <a:solidFill>
                  <a:srgbClr val="0066FF"/>
                </a:solidFill>
                <a:latin typeface="Arial" pitchFamily="34" charset="0"/>
                <a:cs typeface="Arial" pitchFamily="34" charset="0"/>
              </a:rPr>
              <a:t>ALCANCE</a:t>
            </a:r>
          </a:p>
          <a:p>
            <a:pPr>
              <a:buFont typeface="Wingdings" pitchFamily="2" charset="2"/>
              <a:buChar char="ü"/>
            </a:pPr>
            <a:r>
              <a:rPr lang="es-PE" sz="2000" b="1" dirty="0" smtClean="0">
                <a:solidFill>
                  <a:srgbClr val="0066FF"/>
                </a:solidFill>
                <a:latin typeface="Arial" pitchFamily="34" charset="0"/>
                <a:cs typeface="Arial" pitchFamily="34" charset="0"/>
              </a:rPr>
              <a:t>CALCULOS DE ILUMINACION</a:t>
            </a:r>
          </a:p>
          <a:p>
            <a:pPr>
              <a:buFont typeface="Wingdings" pitchFamily="2" charset="2"/>
              <a:buChar char="ü"/>
            </a:pPr>
            <a:r>
              <a:rPr lang="es-PE" sz="2000" b="1" dirty="0" smtClean="0">
                <a:solidFill>
                  <a:srgbClr val="0066FF"/>
                </a:solidFill>
                <a:latin typeface="Arial" pitchFamily="34" charset="0"/>
                <a:cs typeface="Arial" pitchFamily="34" charset="0"/>
              </a:rPr>
              <a:t>EVALUACION DE LA DEMANDA</a:t>
            </a:r>
          </a:p>
          <a:p>
            <a:pPr>
              <a:buFont typeface="Wingdings" pitchFamily="2" charset="2"/>
              <a:buChar char="ü"/>
            </a:pPr>
            <a:r>
              <a:rPr lang="es-PE" sz="2000" b="1" dirty="0" smtClean="0">
                <a:solidFill>
                  <a:srgbClr val="0066FF"/>
                </a:solidFill>
                <a:latin typeface="Arial" pitchFamily="34" charset="0"/>
                <a:cs typeface="Arial" pitchFamily="34" charset="0"/>
              </a:rPr>
              <a:t>COMPONENTES </a:t>
            </a:r>
            <a:r>
              <a:rPr lang="es-PE" sz="2000" b="1" dirty="0" smtClean="0">
                <a:solidFill>
                  <a:srgbClr val="0066FF"/>
                </a:solidFill>
                <a:latin typeface="Arial Narrow" pitchFamily="34" charset="0"/>
                <a:cs typeface="Arial" pitchFamily="34" charset="0"/>
              </a:rPr>
              <a:t>DE UN</a:t>
            </a:r>
            <a:r>
              <a:rPr lang="es-PE" sz="2000" b="1" dirty="0" smtClean="0">
                <a:solidFill>
                  <a:srgbClr val="0066FF"/>
                </a:solidFill>
                <a:latin typeface="Arial" pitchFamily="34" charset="0"/>
                <a:cs typeface="Arial" pitchFamily="34" charset="0"/>
              </a:rPr>
              <a:t> </a:t>
            </a:r>
            <a:r>
              <a:rPr lang="es-PE" sz="2000" b="1" dirty="0" smtClean="0">
                <a:solidFill>
                  <a:srgbClr val="0066FF"/>
                </a:solidFill>
                <a:latin typeface="Arial Narrow" pitchFamily="34" charset="0"/>
                <a:cs typeface="Arial" pitchFamily="34" charset="0"/>
              </a:rPr>
              <a:t>PROYECTO DE INSTALACION </a:t>
            </a:r>
            <a:r>
              <a:rPr lang="es-PE" sz="2000" b="1" dirty="0" smtClean="0">
                <a:solidFill>
                  <a:srgbClr val="0066FF"/>
                </a:solidFill>
                <a:latin typeface="Arial" pitchFamily="34" charset="0"/>
                <a:cs typeface="Arial" pitchFamily="34" charset="0"/>
              </a:rPr>
              <a:t>ELECTRICA INTERIOR</a:t>
            </a:r>
          </a:p>
          <a:p>
            <a:pPr>
              <a:buFont typeface="Wingdings" pitchFamily="2" charset="2"/>
              <a:buChar char="ü"/>
            </a:pPr>
            <a:r>
              <a:rPr lang="es-PE" sz="2000" b="1" dirty="0" smtClean="0">
                <a:solidFill>
                  <a:srgbClr val="0066FF"/>
                </a:solidFill>
                <a:latin typeface="Arial" pitchFamily="34" charset="0"/>
                <a:cs typeface="Arial" pitchFamily="34" charset="0"/>
              </a:rPr>
              <a:t>DISEÑO DE LAS INSTALACIONES ELECTRICAS </a:t>
            </a:r>
          </a:p>
          <a:p>
            <a:pPr>
              <a:buFont typeface="Wingdings" pitchFamily="2" charset="2"/>
              <a:buChar char="ü"/>
            </a:pPr>
            <a:r>
              <a:rPr lang="es-PE" sz="2000" b="1" dirty="0" smtClean="0">
                <a:solidFill>
                  <a:srgbClr val="0066FF"/>
                </a:solidFill>
                <a:latin typeface="Arial" pitchFamily="34" charset="0"/>
                <a:cs typeface="Arial" pitchFamily="34" charset="0"/>
              </a:rPr>
              <a:t>CONSTRUCCION POR ETAPAS</a:t>
            </a:r>
          </a:p>
          <a:p>
            <a:pPr>
              <a:buFont typeface="Wingdings" pitchFamily="2" charset="2"/>
              <a:buChar char="ü"/>
            </a:pPr>
            <a:r>
              <a:rPr lang="es-PE" sz="2000" b="1" dirty="0" smtClean="0">
                <a:solidFill>
                  <a:srgbClr val="0066FF"/>
                </a:solidFill>
                <a:latin typeface="Arial" pitchFamily="34" charset="0"/>
                <a:cs typeface="Arial" pitchFamily="34" charset="0"/>
              </a:rPr>
              <a:t>INSTALACIONES ELECTRICAS</a:t>
            </a:r>
            <a:r>
              <a:rPr lang="es-PE" sz="2000" b="1" dirty="0" smtClean="0">
                <a:solidFill>
                  <a:srgbClr val="0066FF"/>
                </a:solidFill>
                <a:latin typeface="Arial Narrow" pitchFamily="34" charset="0"/>
                <a:cs typeface="Arial" pitchFamily="34" charset="0"/>
              </a:rPr>
              <a:t> EN LOCALES ESPECIALES SEGUN EL C.N.E.</a:t>
            </a:r>
          </a:p>
          <a:p>
            <a:pPr>
              <a:buFont typeface="Wingdings" pitchFamily="2" charset="2"/>
              <a:buChar char="ü"/>
            </a:pPr>
            <a:r>
              <a:rPr lang="es-PE" sz="2000" b="1" dirty="0" smtClean="0">
                <a:solidFill>
                  <a:srgbClr val="0066FF"/>
                </a:solidFill>
                <a:latin typeface="Arial" pitchFamily="34" charset="0"/>
                <a:cs typeface="Arial" pitchFamily="34" charset="0"/>
              </a:rPr>
              <a:t>INSTALACIONES ELECTRICAS PROVISIONALES</a:t>
            </a:r>
          </a:p>
          <a:p>
            <a:pPr>
              <a:buFont typeface="Wingdings" pitchFamily="2" charset="2"/>
              <a:buChar char="ü"/>
            </a:pPr>
            <a:r>
              <a:rPr lang="es-PE" sz="2000" b="1" dirty="0" smtClean="0">
                <a:solidFill>
                  <a:srgbClr val="0066FF"/>
                </a:solidFill>
                <a:latin typeface="Arial" pitchFamily="34" charset="0"/>
                <a:cs typeface="Arial" pitchFamily="34" charset="0"/>
              </a:rPr>
              <a:t>EQUIPOS PARA SUMINISTROS DE ENERGIA POR EMERGENCIA</a:t>
            </a:r>
          </a:p>
          <a:p>
            <a:pPr>
              <a:buFont typeface="Wingdings" pitchFamily="2" charset="2"/>
              <a:buChar char="ü"/>
            </a:pPr>
            <a:r>
              <a:rPr lang="es-PE" sz="2000" b="1" dirty="0" smtClean="0">
                <a:solidFill>
                  <a:srgbClr val="0066FF"/>
                </a:solidFill>
                <a:latin typeface="Arial" pitchFamily="34" charset="0"/>
                <a:cs typeface="Arial" pitchFamily="34" charset="0"/>
              </a:rPr>
              <a:t>REFERENCIAS NORMATGIVAS</a:t>
            </a:r>
          </a:p>
          <a:p>
            <a:pPr marL="0" indent="0">
              <a:buNone/>
            </a:pPr>
            <a:endParaRPr lang="es-PE" sz="2000" b="1" dirty="0" smtClean="0">
              <a:solidFill>
                <a:srgbClr val="0066FF"/>
              </a:solidFill>
              <a:latin typeface="Arial Narrow" pitchFamily="34" charset="0"/>
              <a:cs typeface="Arial" pitchFamily="34" charset="0"/>
            </a:endParaRPr>
          </a:p>
          <a:p>
            <a:pPr marL="0" indent="0">
              <a:buNone/>
            </a:pPr>
            <a:endParaRPr lang="es-PE" sz="2000" b="1" dirty="0" smtClean="0">
              <a:solidFill>
                <a:srgbClr val="3399FF"/>
              </a:solidFill>
              <a:latin typeface="Arial" pitchFamily="34" charset="0"/>
              <a:cs typeface="Arial" pitchFamily="34" charset="0"/>
            </a:endParaRPr>
          </a:p>
          <a:p>
            <a:pPr marL="0" indent="0">
              <a:buNone/>
            </a:pPr>
            <a:endParaRPr lang="es-PE" dirty="0"/>
          </a:p>
        </p:txBody>
      </p:sp>
      <p:sp>
        <p:nvSpPr>
          <p:cNvPr id="4" name="2 Marcador de contenido"/>
          <p:cNvSpPr txBox="1">
            <a:spLocks/>
          </p:cNvSpPr>
          <p:nvPr/>
        </p:nvSpPr>
        <p:spPr>
          <a:xfrm>
            <a:off x="323528" y="3284984"/>
            <a:ext cx="8229600" cy="33123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Arial" pitchFamily="34" charset="0"/>
              <a:buAutoNum type="arabicPeriod"/>
            </a:pPr>
            <a:endParaRPr lang="es-PE" sz="2000" b="1" dirty="0" smtClean="0">
              <a:solidFill>
                <a:srgbClr val="0066FF"/>
              </a:solidFill>
              <a:latin typeface="Arial" pitchFamily="34" charset="0"/>
              <a:cs typeface="Arial" pitchFamily="34" charset="0"/>
            </a:endParaRPr>
          </a:p>
          <a:p>
            <a:pPr marL="400050" lvl="1" indent="0">
              <a:buNone/>
            </a:pPr>
            <a:endParaRPr lang="es-PE" sz="1600" b="1" dirty="0" smtClean="0">
              <a:solidFill>
                <a:srgbClr val="0066FF"/>
              </a:solidFill>
              <a:latin typeface="Arial" pitchFamily="34" charset="0"/>
              <a:cs typeface="Arial" pitchFamily="34" charset="0"/>
            </a:endParaRPr>
          </a:p>
          <a:p>
            <a:pPr marL="457200" indent="-457200">
              <a:buFont typeface="Arial" pitchFamily="34" charset="0"/>
              <a:buAutoNum type="arabicPeriod"/>
            </a:pPr>
            <a:endParaRPr lang="es-PE" sz="2000" b="1" dirty="0" smtClean="0">
              <a:solidFill>
                <a:srgbClr val="0066FF"/>
              </a:solidFill>
              <a:latin typeface="Arial" pitchFamily="34" charset="0"/>
              <a:cs typeface="Arial" pitchFamily="34" charset="0"/>
            </a:endParaRPr>
          </a:p>
          <a:p>
            <a:pPr marL="0" indent="0">
              <a:buFont typeface="Arial" pitchFamily="34" charset="0"/>
              <a:buNone/>
            </a:pPr>
            <a:endParaRPr lang="es-PE" dirty="0"/>
          </a:p>
        </p:txBody>
      </p:sp>
    </p:spTree>
    <p:extLst>
      <p:ext uri="{BB962C8B-B14F-4D97-AF65-F5344CB8AC3E}">
        <p14:creationId xmlns:p14="http://schemas.microsoft.com/office/powerpoint/2010/main" val="33868031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346050"/>
          </a:xfrm>
        </p:spPr>
        <p:txBody>
          <a:bodyPr>
            <a:normAutofit fontScale="90000"/>
          </a:bodyPr>
          <a:lstStyle/>
          <a:p>
            <a:r>
              <a:rPr lang="es-PE" sz="2400" dirty="0" smtClean="0">
                <a:solidFill>
                  <a:schemeClr val="accent5">
                    <a:lumMod val="75000"/>
                  </a:schemeClr>
                </a:solidFill>
                <a:latin typeface="Arial Black" pitchFamily="34" charset="0"/>
              </a:rPr>
              <a:t>NORMATIVIDAD</a:t>
            </a:r>
            <a:endParaRPr lang="es-PE" sz="2400" dirty="0">
              <a:solidFill>
                <a:schemeClr val="accent5">
                  <a:lumMod val="75000"/>
                </a:schemeClr>
              </a:solidFill>
              <a:latin typeface="Arial Black" pitchFamily="34" charset="0"/>
            </a:endParaRPr>
          </a:p>
        </p:txBody>
      </p:sp>
      <p:sp>
        <p:nvSpPr>
          <p:cNvPr id="3" name="2 Marcador de contenido"/>
          <p:cNvSpPr>
            <a:spLocks noGrp="1"/>
          </p:cNvSpPr>
          <p:nvPr>
            <p:ph idx="1"/>
          </p:nvPr>
        </p:nvSpPr>
        <p:spPr>
          <a:xfrm>
            <a:off x="179512" y="863634"/>
            <a:ext cx="8784976" cy="5760640"/>
          </a:xfrm>
        </p:spPr>
        <p:txBody>
          <a:bodyPr>
            <a:normAutofit/>
          </a:bodyPr>
          <a:lstStyle/>
          <a:p>
            <a:pPr marL="0" indent="0" algn="ctr">
              <a:buNone/>
            </a:pPr>
            <a:r>
              <a:rPr lang="es-PE" sz="2000" b="1" dirty="0" smtClean="0">
                <a:solidFill>
                  <a:srgbClr val="0066FF"/>
                </a:solidFill>
                <a:latin typeface="Arial Black" pitchFamily="34" charset="0"/>
                <a:cs typeface="Arial" pitchFamily="34" charset="0"/>
              </a:rPr>
              <a:t>CODIGO NACIONAL DE ELECTRICIDAD</a:t>
            </a:r>
          </a:p>
          <a:p>
            <a:pPr marL="0" indent="0">
              <a:buNone/>
            </a:pPr>
            <a:endParaRPr lang="es-PE" dirty="0"/>
          </a:p>
        </p:txBody>
      </p:sp>
      <p:sp>
        <p:nvSpPr>
          <p:cNvPr id="4" name="2 Marcador de contenido"/>
          <p:cNvSpPr txBox="1">
            <a:spLocks/>
          </p:cNvSpPr>
          <p:nvPr/>
        </p:nvSpPr>
        <p:spPr>
          <a:xfrm>
            <a:off x="323528" y="3284984"/>
            <a:ext cx="8229600" cy="33123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Arial" pitchFamily="34" charset="0"/>
              <a:buAutoNum type="arabicPeriod"/>
            </a:pPr>
            <a:endParaRPr lang="es-PE" sz="2000" b="1" dirty="0" smtClean="0">
              <a:solidFill>
                <a:srgbClr val="0066FF"/>
              </a:solidFill>
              <a:latin typeface="Arial" pitchFamily="34" charset="0"/>
              <a:cs typeface="Arial" pitchFamily="34" charset="0"/>
            </a:endParaRPr>
          </a:p>
          <a:p>
            <a:pPr marL="400050" lvl="1" indent="0">
              <a:buNone/>
            </a:pPr>
            <a:endParaRPr lang="es-PE" sz="1600" b="1" dirty="0" smtClean="0">
              <a:solidFill>
                <a:srgbClr val="0066FF"/>
              </a:solidFill>
              <a:latin typeface="Arial" pitchFamily="34" charset="0"/>
              <a:cs typeface="Arial" pitchFamily="34" charset="0"/>
            </a:endParaRPr>
          </a:p>
          <a:p>
            <a:pPr marL="457200" indent="-457200">
              <a:buFont typeface="Arial" pitchFamily="34" charset="0"/>
              <a:buAutoNum type="arabicPeriod"/>
            </a:pPr>
            <a:endParaRPr lang="es-PE" sz="2000" b="1" dirty="0" smtClean="0">
              <a:solidFill>
                <a:srgbClr val="0066FF"/>
              </a:solidFill>
              <a:latin typeface="Arial" pitchFamily="34" charset="0"/>
              <a:cs typeface="Arial" pitchFamily="34" charset="0"/>
            </a:endParaRPr>
          </a:p>
          <a:p>
            <a:pPr marL="0" indent="0">
              <a:buFont typeface="Arial" pitchFamily="34" charset="0"/>
              <a:buNone/>
            </a:pPr>
            <a:endParaRPr lang="es-PE"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142" y="1381114"/>
            <a:ext cx="2284661" cy="3195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239876"/>
            <a:ext cx="2150913" cy="3342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5"/>
          <p:cNvSpPr txBox="1">
            <a:spLocks noChangeArrowheads="1"/>
          </p:cNvSpPr>
          <p:nvPr/>
        </p:nvSpPr>
        <p:spPr bwMode="auto">
          <a:xfrm>
            <a:off x="1067141" y="4854510"/>
            <a:ext cx="6015811" cy="1323439"/>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8925" indent="-288925" eaLnBrk="0" hangingPunct="0">
              <a:defRPr sz="2400">
                <a:solidFill>
                  <a:schemeClr val="tx1"/>
                </a:solidFill>
                <a:latin typeface="Times New Roman" pitchFamily="18" charset="0"/>
              </a:defRPr>
            </a:lvl1pPr>
            <a:lvl2pPr marL="479425" eaLnBrk="0" hangingPunct="0">
              <a:defRPr sz="2400">
                <a:solidFill>
                  <a:schemeClr val="tx1"/>
                </a:solidFill>
                <a:latin typeface="Times New Roman" pitchFamily="18" charset="0"/>
              </a:defRPr>
            </a:lvl2pPr>
            <a:lvl3pPr eaLnBrk="0" hangingPunct="0">
              <a:defRPr sz="2400">
                <a:solidFill>
                  <a:schemeClr val="tx1"/>
                </a:solidFill>
                <a:latin typeface="Times New Roman" pitchFamily="18" charset="0"/>
              </a:defRPr>
            </a:lvl3pPr>
            <a:lvl4pPr eaLnBrk="0" hangingPunct="0">
              <a:defRPr sz="2400">
                <a:solidFill>
                  <a:schemeClr val="tx1"/>
                </a:solidFill>
                <a:latin typeface="Times New Roman" pitchFamily="18" charset="0"/>
              </a:defRPr>
            </a:lvl4pPr>
            <a:lvl5pPr eaLnBrk="0" hangingPunct="0">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s-MX" sz="2000" b="1" u="sng" dirty="0">
                <a:solidFill>
                  <a:srgbClr val="0066FF"/>
                </a:solidFill>
                <a:latin typeface="Arial Narrow" pitchFamily="34" charset="0"/>
              </a:rPr>
              <a:t>Normas</a:t>
            </a:r>
            <a:r>
              <a:rPr lang="es-MX" sz="2000" b="1" dirty="0">
                <a:solidFill>
                  <a:srgbClr val="0066FF"/>
                </a:solidFill>
                <a:latin typeface="Arial Narrow" pitchFamily="34" charset="0"/>
              </a:rPr>
              <a:t>:</a:t>
            </a:r>
          </a:p>
          <a:p>
            <a:pPr eaLnBrk="1" hangingPunct="1">
              <a:spcBef>
                <a:spcPct val="50000"/>
              </a:spcBef>
              <a:buFontTx/>
              <a:buChar char="•"/>
            </a:pPr>
            <a:r>
              <a:rPr lang="es-MX" sz="2000" dirty="0">
                <a:solidFill>
                  <a:srgbClr val="0066FF"/>
                </a:solidFill>
                <a:latin typeface="Arial Narrow" pitchFamily="34" charset="0"/>
              </a:rPr>
              <a:t>“Símbolos Gráficos en Electricidad”</a:t>
            </a:r>
          </a:p>
          <a:p>
            <a:pPr eaLnBrk="1" hangingPunct="1">
              <a:spcBef>
                <a:spcPct val="50000"/>
              </a:spcBef>
              <a:buFontTx/>
              <a:buChar char="•"/>
            </a:pPr>
            <a:r>
              <a:rPr lang="es-MX" sz="2000" dirty="0">
                <a:solidFill>
                  <a:srgbClr val="0066FF"/>
                </a:solidFill>
                <a:latin typeface="Arial Narrow" pitchFamily="34" charset="0"/>
              </a:rPr>
              <a:t>“Terminología en Electricidad”</a:t>
            </a:r>
            <a:endParaRPr lang="es-ES" sz="2000" dirty="0">
              <a:solidFill>
                <a:srgbClr val="0066FF"/>
              </a:solidFill>
              <a:latin typeface="Arial Narrow" pitchFamily="34" charset="0"/>
            </a:endParaRPr>
          </a:p>
        </p:txBody>
      </p:sp>
    </p:spTree>
    <p:extLst>
      <p:ext uri="{BB962C8B-B14F-4D97-AF65-F5344CB8AC3E}">
        <p14:creationId xmlns:p14="http://schemas.microsoft.com/office/powerpoint/2010/main" val="126431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10</a:t>
            </a:fld>
            <a:endParaRPr lang="es-PE">
              <a:solidFill>
                <a:prstClr val="black">
                  <a:tint val="75000"/>
                </a:prstClr>
              </a:solidFill>
            </a:endParaRPr>
          </a:p>
        </p:txBody>
      </p:sp>
      <p:sp>
        <p:nvSpPr>
          <p:cNvPr id="4" name="3 Rectángulo"/>
          <p:cNvSpPr/>
          <p:nvPr/>
        </p:nvSpPr>
        <p:spPr>
          <a:xfrm>
            <a:off x="391313" y="1827893"/>
            <a:ext cx="3208182" cy="2862322"/>
          </a:xfrm>
          <a:prstGeom prst="rect">
            <a:avLst/>
          </a:prstGeom>
        </p:spPr>
        <p:txBody>
          <a:bodyPr wrap="square">
            <a:spAutoFit/>
          </a:bodyPr>
          <a:lstStyle/>
          <a:p>
            <a:r>
              <a:rPr lang="es-PE" b="1" dirty="0" smtClean="0">
                <a:solidFill>
                  <a:srgbClr val="0033CC"/>
                </a:solidFill>
                <a:latin typeface="Arial" pitchFamily="34" charset="0"/>
                <a:cs typeface="Arial" pitchFamily="34" charset="0"/>
              </a:rPr>
              <a:t>La </a:t>
            </a:r>
            <a:r>
              <a:rPr lang="es-PE" b="1" dirty="0">
                <a:solidFill>
                  <a:srgbClr val="0033CC"/>
                </a:solidFill>
                <a:latin typeface="Arial" pitchFamily="34" charset="0"/>
                <a:cs typeface="Arial" pitchFamily="34" charset="0"/>
              </a:rPr>
              <a:t>corriente </a:t>
            </a:r>
            <a:r>
              <a:rPr lang="es-PE" b="1" dirty="0" smtClean="0">
                <a:solidFill>
                  <a:schemeClr val="accent5">
                    <a:lumMod val="75000"/>
                  </a:schemeClr>
                </a:solidFill>
                <a:latin typeface="Arial" pitchFamily="34" charset="0"/>
                <a:cs typeface="Arial" pitchFamily="34" charset="0"/>
              </a:rPr>
              <a:t>MONOFÁSICA</a:t>
            </a:r>
            <a:r>
              <a:rPr lang="es-PE" b="1" i="1" dirty="0" smtClean="0">
                <a:solidFill>
                  <a:srgbClr val="0033CC"/>
                </a:solidFill>
                <a:latin typeface="Arial" pitchFamily="34" charset="0"/>
                <a:cs typeface="Arial" pitchFamily="34" charset="0"/>
              </a:rPr>
              <a:t> </a:t>
            </a:r>
            <a:r>
              <a:rPr lang="es-PE" b="1" dirty="0">
                <a:solidFill>
                  <a:srgbClr val="0033CC"/>
                </a:solidFill>
                <a:latin typeface="Arial" pitchFamily="34" charset="0"/>
                <a:cs typeface="Arial" pitchFamily="34" charset="0"/>
              </a:rPr>
              <a:t>se emplea generalmente en las viviendas. </a:t>
            </a:r>
            <a:endParaRPr lang="es-PE" b="1" dirty="0" smtClean="0">
              <a:solidFill>
                <a:srgbClr val="0033CC"/>
              </a:solidFill>
              <a:latin typeface="Arial" pitchFamily="34" charset="0"/>
              <a:cs typeface="Arial" pitchFamily="34" charset="0"/>
            </a:endParaRPr>
          </a:p>
          <a:p>
            <a:r>
              <a:rPr lang="es-PE" b="1" dirty="0" smtClean="0">
                <a:solidFill>
                  <a:srgbClr val="0033CC"/>
                </a:solidFill>
                <a:latin typeface="Arial" pitchFamily="34" charset="0"/>
                <a:cs typeface="Arial" pitchFamily="34" charset="0"/>
              </a:rPr>
              <a:t>En </a:t>
            </a:r>
            <a:r>
              <a:rPr lang="es-PE" b="1" dirty="0">
                <a:solidFill>
                  <a:srgbClr val="0033CC"/>
                </a:solidFill>
                <a:latin typeface="Arial" pitchFamily="34" charset="0"/>
                <a:cs typeface="Arial" pitchFamily="34" charset="0"/>
              </a:rPr>
              <a:t>este tipo </a:t>
            </a:r>
            <a:r>
              <a:rPr lang="es-PE" b="1" dirty="0" smtClean="0">
                <a:solidFill>
                  <a:srgbClr val="0033CC"/>
                </a:solidFill>
                <a:latin typeface="Arial" pitchFamily="34" charset="0"/>
                <a:cs typeface="Arial" pitchFamily="34" charset="0"/>
              </a:rPr>
              <a:t>de servicio </a:t>
            </a:r>
            <a:r>
              <a:rPr lang="es-PE" b="1" dirty="0">
                <a:solidFill>
                  <a:srgbClr val="0033CC"/>
                </a:solidFill>
                <a:latin typeface="Arial" pitchFamily="34" charset="0"/>
                <a:cs typeface="Arial" pitchFamily="34" charset="0"/>
              </a:rPr>
              <a:t>la corriente eléctrica se distribuye a través de </a:t>
            </a:r>
            <a:r>
              <a:rPr lang="es-PE" b="1" dirty="0" smtClean="0">
                <a:solidFill>
                  <a:srgbClr val="0033CC"/>
                </a:solidFill>
                <a:latin typeface="Arial" pitchFamily="34" charset="0"/>
                <a:cs typeface="Arial" pitchFamily="34" charset="0"/>
              </a:rPr>
              <a:t>2 </a:t>
            </a:r>
            <a:r>
              <a:rPr lang="es-PE" b="1" dirty="0">
                <a:solidFill>
                  <a:srgbClr val="0033CC"/>
                </a:solidFill>
                <a:latin typeface="Arial" pitchFamily="34" charset="0"/>
                <a:cs typeface="Arial" pitchFamily="34" charset="0"/>
              </a:rPr>
              <a:t>conductores que salen del</a:t>
            </a:r>
          </a:p>
          <a:p>
            <a:r>
              <a:rPr lang="es-PE" b="1" dirty="0">
                <a:solidFill>
                  <a:srgbClr val="0033CC"/>
                </a:solidFill>
                <a:latin typeface="Arial" pitchFamily="34" charset="0"/>
                <a:cs typeface="Arial" pitchFamily="34" charset="0"/>
              </a:rPr>
              <a:t>medidor que coloca la empresa eléctrica en </a:t>
            </a:r>
            <a:r>
              <a:rPr lang="es-PE" b="1" dirty="0" smtClean="0">
                <a:solidFill>
                  <a:srgbClr val="0033CC"/>
                </a:solidFill>
                <a:latin typeface="Arial" pitchFamily="34" charset="0"/>
                <a:cs typeface="Arial" pitchFamily="34" charset="0"/>
              </a:rPr>
              <a:t>las viviendas.</a:t>
            </a:r>
            <a:endParaRPr lang="es-PE" b="1" dirty="0">
              <a:solidFill>
                <a:srgbClr val="0033CC"/>
              </a:solidFill>
              <a:latin typeface="Arial" pitchFamily="34" charset="0"/>
              <a:cs typeface="Arial" pitchFamily="34" charset="0"/>
            </a:endParaRPr>
          </a:p>
        </p:txBody>
      </p:sp>
      <p:sp>
        <p:nvSpPr>
          <p:cNvPr id="7" name="1 Título"/>
          <p:cNvSpPr txBox="1">
            <a:spLocks/>
          </p:cNvSpPr>
          <p:nvPr/>
        </p:nvSpPr>
        <p:spPr>
          <a:xfrm>
            <a:off x="457200" y="274638"/>
            <a:ext cx="8229600"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dirty="0" smtClean="0">
                <a:solidFill>
                  <a:schemeClr val="accent5">
                    <a:lumMod val="75000"/>
                  </a:schemeClr>
                </a:solidFill>
                <a:latin typeface="Arial Black" pitchFamily="34" charset="0"/>
              </a:rPr>
              <a:t>SISTEMA ELECTRICO</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10" t="12972"/>
          <a:stretch/>
        </p:blipFill>
        <p:spPr bwMode="auto">
          <a:xfrm>
            <a:off x="3792078" y="1629390"/>
            <a:ext cx="4917938" cy="3316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457200" y="5229200"/>
            <a:ext cx="8229600" cy="1200329"/>
          </a:xfrm>
          <a:prstGeom prst="rect">
            <a:avLst/>
          </a:prstGeom>
        </p:spPr>
        <p:txBody>
          <a:bodyPr wrap="square">
            <a:spAutoFit/>
          </a:bodyPr>
          <a:lstStyle/>
          <a:p>
            <a:pPr algn="just"/>
            <a:r>
              <a:rPr lang="es-PE" dirty="0" smtClean="0"/>
              <a:t> </a:t>
            </a:r>
            <a:r>
              <a:rPr lang="es-PE" b="1" dirty="0">
                <a:solidFill>
                  <a:srgbClr val="0033CC"/>
                </a:solidFill>
                <a:latin typeface="Arial" pitchFamily="34" charset="0"/>
                <a:cs typeface="Arial" pitchFamily="34" charset="0"/>
              </a:rPr>
              <a:t>La </a:t>
            </a:r>
            <a:r>
              <a:rPr lang="es-PE" b="1" dirty="0" smtClean="0">
                <a:solidFill>
                  <a:schemeClr val="accent5">
                    <a:lumMod val="75000"/>
                  </a:schemeClr>
                </a:solidFill>
                <a:latin typeface="Arial" pitchFamily="34" charset="0"/>
                <a:cs typeface="Arial" pitchFamily="34" charset="0"/>
              </a:rPr>
              <a:t>TRIFÁSICA</a:t>
            </a:r>
            <a:r>
              <a:rPr lang="es-PE" b="1" i="1" dirty="0" smtClean="0">
                <a:solidFill>
                  <a:srgbClr val="0033CC"/>
                </a:solidFill>
                <a:latin typeface="Arial" pitchFamily="34" charset="0"/>
                <a:cs typeface="Arial" pitchFamily="34" charset="0"/>
              </a:rPr>
              <a:t> </a:t>
            </a:r>
            <a:r>
              <a:rPr lang="es-PE" b="1" dirty="0">
                <a:solidFill>
                  <a:srgbClr val="0033CC"/>
                </a:solidFill>
                <a:latin typeface="Arial" pitchFamily="34" charset="0"/>
                <a:cs typeface="Arial" pitchFamily="34" charset="0"/>
              </a:rPr>
              <a:t>es </a:t>
            </a:r>
            <a:r>
              <a:rPr lang="es-PE" b="1" dirty="0" smtClean="0">
                <a:solidFill>
                  <a:srgbClr val="0033CC"/>
                </a:solidFill>
                <a:latin typeface="Arial" pitchFamily="34" charset="0"/>
                <a:cs typeface="Arial" pitchFamily="34" charset="0"/>
              </a:rPr>
              <a:t>empleada principalmente </a:t>
            </a:r>
            <a:r>
              <a:rPr lang="es-PE" b="1" dirty="0">
                <a:solidFill>
                  <a:srgbClr val="0033CC"/>
                </a:solidFill>
                <a:latin typeface="Arial" pitchFamily="34" charset="0"/>
                <a:cs typeface="Arial" pitchFamily="34" charset="0"/>
              </a:rPr>
              <a:t>en las zonas industriales </a:t>
            </a:r>
            <a:r>
              <a:rPr lang="es-PE" b="1" dirty="0" smtClean="0">
                <a:solidFill>
                  <a:srgbClr val="0033CC"/>
                </a:solidFill>
                <a:latin typeface="Arial" pitchFamily="34" charset="0"/>
                <a:cs typeface="Arial" pitchFamily="34" charset="0"/>
              </a:rPr>
              <a:t>donde </a:t>
            </a:r>
            <a:r>
              <a:rPr lang="es-PE" b="1" dirty="0">
                <a:solidFill>
                  <a:srgbClr val="0033CC"/>
                </a:solidFill>
                <a:latin typeface="Arial" pitchFamily="34" charset="0"/>
                <a:cs typeface="Arial" pitchFamily="34" charset="0"/>
              </a:rPr>
              <a:t>se requiere el </a:t>
            </a:r>
            <a:r>
              <a:rPr lang="es-PE" b="1" dirty="0" smtClean="0">
                <a:solidFill>
                  <a:srgbClr val="0033CC"/>
                </a:solidFill>
                <a:latin typeface="Arial" pitchFamily="34" charset="0"/>
                <a:cs typeface="Arial" pitchFamily="34" charset="0"/>
              </a:rPr>
              <a:t>funcionamiento de </a:t>
            </a:r>
            <a:r>
              <a:rPr lang="es-PE" b="1" dirty="0">
                <a:solidFill>
                  <a:srgbClr val="0033CC"/>
                </a:solidFill>
                <a:latin typeface="Arial" pitchFamily="34" charset="0"/>
                <a:cs typeface="Arial" pitchFamily="34" charset="0"/>
              </a:rPr>
              <a:t>máquinas o motores de gran tamaño. </a:t>
            </a:r>
            <a:r>
              <a:rPr lang="es-PE" b="1" dirty="0" smtClean="0">
                <a:solidFill>
                  <a:srgbClr val="0033CC"/>
                </a:solidFill>
                <a:latin typeface="Arial" pitchFamily="34" charset="0"/>
                <a:cs typeface="Arial" pitchFamily="34" charset="0"/>
              </a:rPr>
              <a:t>En </a:t>
            </a:r>
            <a:r>
              <a:rPr lang="es-PE" b="1" dirty="0">
                <a:solidFill>
                  <a:srgbClr val="0033CC"/>
                </a:solidFill>
                <a:latin typeface="Arial" pitchFamily="34" charset="0"/>
                <a:cs typeface="Arial" pitchFamily="34" charset="0"/>
              </a:rPr>
              <a:t>este tipo de corriente se </a:t>
            </a:r>
            <a:r>
              <a:rPr lang="es-PE" b="1" dirty="0" smtClean="0">
                <a:solidFill>
                  <a:srgbClr val="0033CC"/>
                </a:solidFill>
                <a:latin typeface="Arial" pitchFamily="34" charset="0"/>
                <a:cs typeface="Arial" pitchFamily="34" charset="0"/>
              </a:rPr>
              <a:t>emplean 3 conductores </a:t>
            </a:r>
            <a:r>
              <a:rPr lang="es-PE" b="1" dirty="0">
                <a:solidFill>
                  <a:srgbClr val="0033CC"/>
                </a:solidFill>
                <a:latin typeface="Arial" pitchFamily="34" charset="0"/>
                <a:cs typeface="Arial" pitchFamily="34" charset="0"/>
              </a:rPr>
              <a:t>para distribuir la electricidad</a:t>
            </a:r>
            <a:r>
              <a:rPr lang="es-PE" dirty="0"/>
              <a:t>.</a:t>
            </a:r>
          </a:p>
        </p:txBody>
      </p:sp>
      <p:sp>
        <p:nvSpPr>
          <p:cNvPr id="5" name="4 Rectángulo"/>
          <p:cNvSpPr/>
          <p:nvPr/>
        </p:nvSpPr>
        <p:spPr>
          <a:xfrm>
            <a:off x="395536" y="838061"/>
            <a:ext cx="8568952" cy="646331"/>
          </a:xfrm>
          <a:prstGeom prst="rect">
            <a:avLst/>
          </a:prstGeom>
        </p:spPr>
        <p:txBody>
          <a:bodyPr wrap="square">
            <a:spAutoFit/>
          </a:bodyPr>
          <a:lstStyle/>
          <a:p>
            <a:r>
              <a:rPr lang="es-PE" b="1" dirty="0">
                <a:solidFill>
                  <a:srgbClr val="0033CC"/>
                </a:solidFill>
                <a:latin typeface="Arial" pitchFamily="34" charset="0"/>
                <a:cs typeface="Arial" pitchFamily="34" charset="0"/>
              </a:rPr>
              <a:t>En nuestro país el sistema eléctrico es de 220 voltios. Puede ser monofásico o trifásico.</a:t>
            </a:r>
          </a:p>
        </p:txBody>
      </p:sp>
    </p:spTree>
    <p:extLst>
      <p:ext uri="{BB962C8B-B14F-4D97-AF65-F5344CB8AC3E}">
        <p14:creationId xmlns:p14="http://schemas.microsoft.com/office/powerpoint/2010/main" val="2375982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ria\AppData\Local\Temp\~tmp~winscan_to_pdf_2~2013-12-25_22-29-07.jpg"/>
          <p:cNvPicPr>
            <a:picLocks noChangeAspect="1" noChangeArrowheads="1"/>
          </p:cNvPicPr>
          <p:nvPr/>
        </p:nvPicPr>
        <p:blipFill rotWithShape="1">
          <a:blip r:embed="rId2">
            <a:extLst>
              <a:ext uri="{28A0092B-C50C-407E-A947-70E740481C1C}">
                <a14:useLocalDpi xmlns:a14="http://schemas.microsoft.com/office/drawing/2010/main" val="0"/>
              </a:ext>
            </a:extLst>
          </a:blip>
          <a:srcRect l="31224" t="17662" r="16964" b="47186"/>
          <a:stretch/>
        </p:blipFill>
        <p:spPr bwMode="auto">
          <a:xfrm>
            <a:off x="2627784" y="1124744"/>
            <a:ext cx="4891031" cy="4554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5995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Maria\AppData\Local\Temp\~tmp~winscan_to_pdf_6~2013-12-26_11-00-3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8794" t="65490" r="2135" b="3680"/>
          <a:stretch/>
        </p:blipFill>
        <p:spPr bwMode="auto">
          <a:xfrm>
            <a:off x="251520" y="2060848"/>
            <a:ext cx="8083215" cy="43924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a:spLocks noGrp="1" noChangeArrowheads="1"/>
          </p:cNvSpPr>
          <p:nvPr>
            <p:ph type="title"/>
          </p:nvPr>
        </p:nvSpPr>
        <p:spPr>
          <a:xfrm>
            <a:off x="539552" y="260648"/>
            <a:ext cx="8208912" cy="1354162"/>
          </a:xfrm>
        </p:spPr>
        <p:txBody>
          <a:bodyPr>
            <a:normAutofit fontScale="90000"/>
          </a:bodyPr>
          <a:lstStyle/>
          <a:p>
            <a:pPr algn="l"/>
            <a:r>
              <a:rPr lang="es-PE" sz="2000" b="1" dirty="0" smtClean="0">
                <a:solidFill>
                  <a:srgbClr val="0033CC"/>
                </a:solidFill>
                <a:latin typeface="Arial" pitchFamily="34" charset="0"/>
                <a:cs typeface="Arial" pitchFamily="34" charset="0"/>
              </a:rPr>
              <a:t/>
            </a:r>
            <a:br>
              <a:rPr lang="es-PE" sz="2000" b="1" dirty="0" smtClean="0">
                <a:solidFill>
                  <a:srgbClr val="0033CC"/>
                </a:solidFill>
                <a:latin typeface="Arial" pitchFamily="34" charset="0"/>
                <a:cs typeface="Arial" pitchFamily="34" charset="0"/>
              </a:rPr>
            </a:br>
            <a:r>
              <a:rPr lang="es-PE" sz="2000" b="1" dirty="0" smtClean="0">
                <a:solidFill>
                  <a:srgbClr val="0033CC"/>
                </a:solidFill>
                <a:latin typeface="Arial" pitchFamily="34" charset="0"/>
                <a:cs typeface="Arial" pitchFamily="34" charset="0"/>
              </a:rPr>
              <a:t>De acuerdo al plano la longitud desde el MEDIDOR de energía eléctrica (</a:t>
            </a:r>
            <a:r>
              <a:rPr lang="es-PE" sz="2000" b="1" dirty="0" err="1" smtClean="0">
                <a:solidFill>
                  <a:srgbClr val="0033CC"/>
                </a:solidFill>
                <a:latin typeface="Arial" pitchFamily="34" charset="0"/>
                <a:cs typeface="Arial" pitchFamily="34" charset="0"/>
              </a:rPr>
              <a:t>Kw</a:t>
            </a:r>
            <a:r>
              <a:rPr lang="es-PE" sz="2000" b="1" dirty="0" smtClean="0">
                <a:solidFill>
                  <a:srgbClr val="0033CC"/>
                </a:solidFill>
                <a:latin typeface="Arial" pitchFamily="34" charset="0"/>
                <a:cs typeface="Arial" pitchFamily="34" charset="0"/>
              </a:rPr>
              <a:t>-h) hasta el TABLERO DE DISTRIBUCION no es la medida sobre el plano sino la desarrollada o sea el recorrido real desde el Portamedidor de energía eléctrica hasta el T. de Distribución.</a:t>
            </a:r>
            <a:br>
              <a:rPr lang="es-PE" sz="2000" b="1" dirty="0" smtClean="0">
                <a:solidFill>
                  <a:srgbClr val="0033CC"/>
                </a:solidFill>
                <a:latin typeface="Arial" pitchFamily="34" charset="0"/>
                <a:cs typeface="Arial" pitchFamily="34" charset="0"/>
              </a:rPr>
            </a:br>
            <a:endParaRPr lang="es-PE" sz="2000" b="1" dirty="0">
              <a:solidFill>
                <a:srgbClr val="0033CC"/>
              </a:solidFill>
              <a:latin typeface="Arial" pitchFamily="34" charset="0"/>
              <a:cs typeface="Arial" pitchFamily="34" charset="0"/>
            </a:endParaRPr>
          </a:p>
        </p:txBody>
      </p:sp>
    </p:spTree>
    <p:extLst>
      <p:ext uri="{BB962C8B-B14F-4D97-AF65-F5344CB8AC3E}">
        <p14:creationId xmlns:p14="http://schemas.microsoft.com/office/powerpoint/2010/main" val="971064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Maria\AppData\Local\Temp\~tmp~winscan_to_pdf_3~2013-12-26_02-16-1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376" t="19733" r="8701" b="17707"/>
          <a:stretch/>
        </p:blipFill>
        <p:spPr bwMode="auto">
          <a:xfrm>
            <a:off x="461426" y="1052736"/>
            <a:ext cx="7757794" cy="4536503"/>
          </a:xfrm>
          <a:prstGeom prst="rect">
            <a:avLst/>
          </a:prstGeom>
          <a:noFill/>
          <a:extLst>
            <a:ext uri="{909E8E84-426E-40DD-AFC4-6F175D3DCCD1}">
              <a14:hiddenFill xmlns:a14="http://schemas.microsoft.com/office/drawing/2010/main">
                <a:solidFill>
                  <a:srgbClr val="FFFFFF"/>
                </a:solidFill>
              </a14:hiddenFill>
            </a:ext>
          </a:extLst>
        </p:spPr>
      </p:pic>
      <p:sp>
        <p:nvSpPr>
          <p:cNvPr id="5" name="1 Título"/>
          <p:cNvSpPr>
            <a:spLocks noGrp="1"/>
          </p:cNvSpPr>
          <p:nvPr>
            <p:ph type="title"/>
          </p:nvPr>
        </p:nvSpPr>
        <p:spPr>
          <a:xfrm>
            <a:off x="611560" y="5661248"/>
            <a:ext cx="8229600" cy="634082"/>
          </a:xfrm>
        </p:spPr>
        <p:txBody>
          <a:bodyPr>
            <a:noAutofit/>
          </a:bodyPr>
          <a:lstStyle/>
          <a:p>
            <a:r>
              <a:rPr lang="es-PE" sz="2200" b="1" dirty="0" smtClean="0">
                <a:solidFill>
                  <a:schemeClr val="accent5">
                    <a:lumMod val="75000"/>
                  </a:schemeClr>
                </a:solidFill>
                <a:latin typeface="Arial Narrow" pitchFamily="34" charset="0"/>
                <a:cs typeface="Arial" pitchFamily="34" charset="0"/>
              </a:rPr>
              <a:t>ISOMETRIA: INSTALACION ALUMBRADO CON INTERRUPTOR DOBLE</a:t>
            </a:r>
            <a:endParaRPr lang="es-PE" sz="2200" b="1" dirty="0">
              <a:solidFill>
                <a:schemeClr val="accent5">
                  <a:lumMod val="75000"/>
                </a:schemeClr>
              </a:solidFill>
              <a:latin typeface="Arial Narrow" pitchFamily="34" charset="0"/>
              <a:cs typeface="Arial" pitchFamily="34" charset="0"/>
            </a:endParaRPr>
          </a:p>
        </p:txBody>
      </p:sp>
    </p:spTree>
    <p:extLst>
      <p:ext uri="{BB962C8B-B14F-4D97-AF65-F5344CB8AC3E}">
        <p14:creationId xmlns:p14="http://schemas.microsoft.com/office/powerpoint/2010/main" val="13800678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71438"/>
            <a:ext cx="8421688" cy="747712"/>
          </a:xfrm>
        </p:spPr>
        <p:txBody>
          <a:bodyPr>
            <a:normAutofit/>
          </a:bodyPr>
          <a:lstStyle/>
          <a:p>
            <a:r>
              <a:rPr lang="es-ES_tradnl" sz="2800" b="1" dirty="0" smtClean="0">
                <a:solidFill>
                  <a:schemeClr val="accent5">
                    <a:lumMod val="75000"/>
                  </a:schemeClr>
                </a:solidFill>
                <a:latin typeface="Arial Black" pitchFamily="34" charset="0"/>
              </a:rPr>
              <a:t>EL SERVICIO ELÉCTRICO</a:t>
            </a:r>
            <a:endParaRPr lang="es-ES_tradnl" sz="2800" dirty="0">
              <a:solidFill>
                <a:schemeClr val="accent5">
                  <a:lumMod val="75000"/>
                </a:schemeClr>
              </a:solidFill>
              <a:latin typeface="Arial Black" pitchFamily="34" charset="0"/>
            </a:endParaRPr>
          </a:p>
        </p:txBody>
      </p:sp>
      <p:sp>
        <p:nvSpPr>
          <p:cNvPr id="78851" name="Rectangle 3"/>
          <p:cNvSpPr>
            <a:spLocks noChangeArrowheads="1"/>
          </p:cNvSpPr>
          <p:nvPr/>
        </p:nvSpPr>
        <p:spPr bwMode="auto">
          <a:xfrm>
            <a:off x="334963" y="8509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r>
              <a:rPr lang="es-ES_tradnl" sz="2000" b="1" dirty="0">
                <a:solidFill>
                  <a:srgbClr val="0066FF"/>
                </a:solidFill>
              </a:rPr>
              <a:t>A.- Acometidas para Servicio Eléctrico (220 V)</a:t>
            </a:r>
            <a:endParaRPr lang="es-ES_tradnl" sz="2000" dirty="0">
              <a:solidFill>
                <a:srgbClr val="0066FF"/>
              </a:solidFill>
            </a:endParaRPr>
          </a:p>
        </p:txBody>
      </p:sp>
      <p:sp>
        <p:nvSpPr>
          <p:cNvPr id="78852" name="Rectangle 4"/>
          <p:cNvSpPr>
            <a:spLocks noChangeArrowheads="1"/>
          </p:cNvSpPr>
          <p:nvPr/>
        </p:nvSpPr>
        <p:spPr bwMode="auto">
          <a:xfrm>
            <a:off x="315913" y="1565275"/>
            <a:ext cx="4256087"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SzPct val="70000"/>
              <a:buFont typeface="Wingdings" pitchFamily="2" charset="2"/>
              <a:buChar char="u"/>
            </a:pPr>
            <a:r>
              <a:rPr lang="es-ES_tradnl" sz="2200" b="1" dirty="0" smtClean="0">
                <a:solidFill>
                  <a:srgbClr val="0066FF"/>
                </a:solidFill>
                <a:latin typeface="Arial" charset="0"/>
              </a:rPr>
              <a:t>RED SUBTERRÁNEA</a:t>
            </a:r>
            <a:endParaRPr lang="es-ES_tradnl" sz="2000" b="1" dirty="0" smtClean="0">
              <a:solidFill>
                <a:srgbClr val="0066FF"/>
              </a:solidFill>
              <a:latin typeface="Arial" charset="0"/>
            </a:endParaRPr>
          </a:p>
          <a:p>
            <a:pPr marL="342900" indent="-342900" algn="just">
              <a:spcBef>
                <a:spcPct val="20000"/>
              </a:spcBef>
            </a:pPr>
            <a:r>
              <a:rPr lang="es-ES_tradnl" sz="2000" dirty="0">
                <a:solidFill>
                  <a:prstClr val="black"/>
                </a:solidFill>
                <a:latin typeface="Arial" charset="0"/>
              </a:rPr>
              <a:t>	</a:t>
            </a:r>
            <a:r>
              <a:rPr lang="es-ES_tradnl" dirty="0">
                <a:solidFill>
                  <a:srgbClr val="0066FF"/>
                </a:solidFill>
                <a:latin typeface="Arial" charset="0"/>
              </a:rPr>
              <a:t>Los alimentadores ingresan a la Caja del Medidor, proveniente de la derivación de la Red, a través de ductos instalados en el suelo.</a:t>
            </a:r>
            <a:endParaRPr lang="es-ES_tradnl" sz="2000" dirty="0">
              <a:solidFill>
                <a:srgbClr val="0066FF"/>
              </a:solidFill>
              <a:latin typeface="Arial" charset="0"/>
            </a:endParaRPr>
          </a:p>
        </p:txBody>
      </p:sp>
      <p:sp>
        <p:nvSpPr>
          <p:cNvPr id="78853" name="Rectangle 5"/>
          <p:cNvSpPr>
            <a:spLocks noChangeArrowheads="1"/>
          </p:cNvSpPr>
          <p:nvPr/>
        </p:nvSpPr>
        <p:spPr bwMode="auto">
          <a:xfrm>
            <a:off x="4191000" y="4760913"/>
            <a:ext cx="4495800" cy="1868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SzPct val="70000"/>
              <a:buFont typeface="Wingdings" pitchFamily="2" charset="2"/>
              <a:buChar char="u"/>
            </a:pPr>
            <a:r>
              <a:rPr lang="es-ES_tradnl" sz="2200" b="1" dirty="0" smtClean="0">
                <a:solidFill>
                  <a:srgbClr val="0066FF"/>
                </a:solidFill>
                <a:latin typeface="Arial" charset="0"/>
              </a:rPr>
              <a:t>RED AÉREA</a:t>
            </a:r>
            <a:r>
              <a:rPr lang="es-ES_tradnl" b="1" dirty="0" smtClean="0">
                <a:solidFill>
                  <a:srgbClr val="0066FF"/>
                </a:solidFill>
                <a:latin typeface="Arial" charset="0"/>
              </a:rPr>
              <a:t> </a:t>
            </a:r>
            <a:endParaRPr lang="es-ES_tradnl" sz="2000" b="1" dirty="0" smtClean="0">
              <a:solidFill>
                <a:srgbClr val="0066FF"/>
              </a:solidFill>
              <a:latin typeface="Arial" charset="0"/>
            </a:endParaRPr>
          </a:p>
          <a:p>
            <a:pPr marL="342900" indent="-342900" algn="just">
              <a:spcBef>
                <a:spcPct val="20000"/>
              </a:spcBef>
            </a:pPr>
            <a:r>
              <a:rPr lang="es-ES_tradnl" sz="2000" dirty="0">
                <a:solidFill>
                  <a:prstClr val="black"/>
                </a:solidFill>
                <a:latin typeface="Arial" charset="0"/>
              </a:rPr>
              <a:t>	</a:t>
            </a:r>
            <a:r>
              <a:rPr lang="es-ES_tradnl" dirty="0">
                <a:solidFill>
                  <a:srgbClr val="0066FF"/>
                </a:solidFill>
                <a:latin typeface="Arial" charset="0"/>
              </a:rPr>
              <a:t>Los alimentadores ingresan a la Caja del Medidor, proveniente de la derivación de la Red, a través de una tubería curva, manteniendo la altura de seguridad apropiada.</a:t>
            </a:r>
          </a:p>
        </p:txBody>
      </p:sp>
      <p:pic>
        <p:nvPicPr>
          <p:cNvPr id="78856" name="Picture 8" descr="03 copy14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8300" y="1524000"/>
            <a:ext cx="30861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78857" name="Picture 9" descr="04 copy14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3467100"/>
            <a:ext cx="30861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31518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additive="base">
                                        <p:cTn id="7" dur="500" fill="hold"/>
                                        <p:tgtEl>
                                          <p:spTgt spid="78850"/>
                                        </p:tgtEl>
                                        <p:attrNameLst>
                                          <p:attrName>ppt_x</p:attrName>
                                        </p:attrNameLst>
                                      </p:cBhvr>
                                      <p:tavLst>
                                        <p:tav tm="0">
                                          <p:val>
                                            <p:strVal val="#ppt_x"/>
                                          </p:val>
                                        </p:tav>
                                        <p:tav tm="100000">
                                          <p:val>
                                            <p:strVal val="#ppt_x"/>
                                          </p:val>
                                        </p:tav>
                                      </p:tavLst>
                                    </p:anim>
                                    <p:anim calcmode="lin" valueType="num">
                                      <p:cBhvr additive="base">
                                        <p:cTn id="8" dur="500" fill="hold"/>
                                        <p:tgtEl>
                                          <p:spTgt spid="7885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78851"/>
                                        </p:tgtEl>
                                        <p:attrNameLst>
                                          <p:attrName>style.visibility</p:attrName>
                                        </p:attrNameLst>
                                      </p:cBhvr>
                                      <p:to>
                                        <p:strVal val="visible"/>
                                      </p:to>
                                    </p:set>
                                    <p:anim calcmode="lin" valueType="num">
                                      <p:cBhvr additive="base">
                                        <p:cTn id="12" dur="500" fill="hold"/>
                                        <p:tgtEl>
                                          <p:spTgt spid="78851"/>
                                        </p:tgtEl>
                                        <p:attrNameLst>
                                          <p:attrName>ppt_x</p:attrName>
                                        </p:attrNameLst>
                                      </p:cBhvr>
                                      <p:tavLst>
                                        <p:tav tm="0">
                                          <p:val>
                                            <p:strVal val="#ppt_x"/>
                                          </p:val>
                                        </p:tav>
                                        <p:tav tm="100000">
                                          <p:val>
                                            <p:strVal val="#ppt_x"/>
                                          </p:val>
                                        </p:tav>
                                      </p:tavLst>
                                    </p:anim>
                                    <p:anim calcmode="lin" valueType="num">
                                      <p:cBhvr additive="base">
                                        <p:cTn id="13" dur="500" fill="hold"/>
                                        <p:tgtEl>
                                          <p:spTgt spid="78851"/>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78852"/>
                                        </p:tgtEl>
                                        <p:attrNameLst>
                                          <p:attrName>style.visibility</p:attrName>
                                        </p:attrNameLst>
                                      </p:cBhvr>
                                      <p:to>
                                        <p:strVal val="visible"/>
                                      </p:to>
                                    </p:set>
                                    <p:anim calcmode="lin" valueType="num">
                                      <p:cBhvr additive="base">
                                        <p:cTn id="17" dur="500" fill="hold"/>
                                        <p:tgtEl>
                                          <p:spTgt spid="78852"/>
                                        </p:tgtEl>
                                        <p:attrNameLst>
                                          <p:attrName>ppt_x</p:attrName>
                                        </p:attrNameLst>
                                      </p:cBhvr>
                                      <p:tavLst>
                                        <p:tav tm="0">
                                          <p:val>
                                            <p:strVal val="0-#ppt_w/2"/>
                                          </p:val>
                                        </p:tav>
                                        <p:tav tm="100000">
                                          <p:val>
                                            <p:strVal val="#ppt_x"/>
                                          </p:val>
                                        </p:tav>
                                      </p:tavLst>
                                    </p:anim>
                                    <p:anim calcmode="lin" valueType="num">
                                      <p:cBhvr additive="base">
                                        <p:cTn id="18" dur="500" fill="hold"/>
                                        <p:tgtEl>
                                          <p:spTgt spid="7885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78853"/>
                                        </p:tgtEl>
                                        <p:attrNameLst>
                                          <p:attrName>style.visibility</p:attrName>
                                        </p:attrNameLst>
                                      </p:cBhvr>
                                      <p:to>
                                        <p:strVal val="visible"/>
                                      </p:to>
                                    </p:set>
                                    <p:anim calcmode="lin" valueType="num">
                                      <p:cBhvr additive="base">
                                        <p:cTn id="22" dur="500" fill="hold"/>
                                        <p:tgtEl>
                                          <p:spTgt spid="78853"/>
                                        </p:tgtEl>
                                        <p:attrNameLst>
                                          <p:attrName>ppt_x</p:attrName>
                                        </p:attrNameLst>
                                      </p:cBhvr>
                                      <p:tavLst>
                                        <p:tav tm="0">
                                          <p:val>
                                            <p:strVal val="1+#ppt_w/2"/>
                                          </p:val>
                                        </p:tav>
                                        <p:tav tm="100000">
                                          <p:val>
                                            <p:strVal val="#ppt_x"/>
                                          </p:val>
                                        </p:tav>
                                      </p:tavLst>
                                    </p:anim>
                                    <p:anim calcmode="lin" valueType="num">
                                      <p:cBhvr additive="base">
                                        <p:cTn id="23" dur="500" fill="hold"/>
                                        <p:tgtEl>
                                          <p:spTgt spid="788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autoUpdateAnimBg="0"/>
      <p:bldP spid="78851" grpId="0" autoUpdateAnimBg="0"/>
      <p:bldP spid="78852" grpId="0" autoUpdateAnimBg="0"/>
      <p:bldP spid="7885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0" y="95250"/>
            <a:ext cx="8421688" cy="747713"/>
          </a:xfrm>
        </p:spPr>
        <p:txBody>
          <a:bodyPr/>
          <a:lstStyle/>
          <a:p>
            <a:r>
              <a:rPr lang="es-ES_tradnl" sz="3600" b="1" dirty="0" smtClean="0">
                <a:solidFill>
                  <a:schemeClr val="accent5">
                    <a:lumMod val="75000"/>
                  </a:schemeClr>
                </a:solidFill>
                <a:latin typeface="Arial Black" pitchFamily="34" charset="0"/>
              </a:rPr>
              <a:t>EL SERVICIO ELÉCTRICO</a:t>
            </a:r>
            <a:endParaRPr lang="es-ES_tradnl" sz="3600" dirty="0">
              <a:solidFill>
                <a:schemeClr val="accent5">
                  <a:lumMod val="75000"/>
                </a:schemeClr>
              </a:solidFill>
              <a:latin typeface="Arial Black" pitchFamily="34" charset="0"/>
            </a:endParaRPr>
          </a:p>
        </p:txBody>
      </p:sp>
      <p:sp>
        <p:nvSpPr>
          <p:cNvPr id="79875" name="Rectangle 3"/>
          <p:cNvSpPr>
            <a:spLocks noChangeArrowheads="1"/>
          </p:cNvSpPr>
          <p:nvPr/>
        </p:nvSpPr>
        <p:spPr bwMode="auto">
          <a:xfrm>
            <a:off x="328613" y="920750"/>
            <a:ext cx="594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r>
              <a:rPr lang="es-ES_tradnl" sz="2400" b="1" dirty="0" smtClean="0">
                <a:solidFill>
                  <a:srgbClr val="0066FF"/>
                </a:solidFill>
              </a:rPr>
              <a:t>LAS INSTALACIONES ELÉCTRICAS INTERIORES</a:t>
            </a:r>
            <a:endParaRPr lang="es-ES_tradnl" sz="2400" dirty="0">
              <a:solidFill>
                <a:srgbClr val="0066FF"/>
              </a:solidFill>
            </a:endParaRPr>
          </a:p>
        </p:txBody>
      </p:sp>
      <p:sp>
        <p:nvSpPr>
          <p:cNvPr id="79876" name="Rectangle 4"/>
          <p:cNvSpPr>
            <a:spLocks noChangeArrowheads="1"/>
          </p:cNvSpPr>
          <p:nvPr/>
        </p:nvSpPr>
        <p:spPr bwMode="auto">
          <a:xfrm>
            <a:off x="71438" y="4752975"/>
            <a:ext cx="41846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SzPct val="70000"/>
              <a:buFont typeface="Wingdings" pitchFamily="2" charset="2"/>
              <a:buChar char="u"/>
            </a:pPr>
            <a:r>
              <a:rPr lang="es-ES_tradnl" sz="2200" b="1" dirty="0" smtClean="0">
                <a:solidFill>
                  <a:srgbClr val="4BACC6">
                    <a:lumMod val="75000"/>
                  </a:srgbClr>
                </a:solidFill>
                <a:latin typeface="Arial Narrow" pitchFamily="34" charset="0"/>
              </a:rPr>
              <a:t>ALIMENTADORES PRINCIPALES</a:t>
            </a:r>
            <a:endParaRPr lang="es-ES_tradnl" sz="2000" b="1" dirty="0" smtClean="0">
              <a:solidFill>
                <a:srgbClr val="4BACC6">
                  <a:lumMod val="75000"/>
                </a:srgbClr>
              </a:solidFill>
              <a:latin typeface="Arial Narrow" pitchFamily="34" charset="0"/>
            </a:endParaRPr>
          </a:p>
          <a:p>
            <a:pPr marL="342900" indent="-342900" algn="just">
              <a:spcBef>
                <a:spcPct val="20000"/>
              </a:spcBef>
            </a:pPr>
            <a:r>
              <a:rPr lang="es-ES_tradnl" sz="2000" dirty="0">
                <a:solidFill>
                  <a:srgbClr val="0066FF"/>
                </a:solidFill>
                <a:latin typeface="Arial" charset="0"/>
              </a:rPr>
              <a:t>	</a:t>
            </a:r>
            <a:r>
              <a:rPr lang="es-ES_tradnl" dirty="0">
                <a:solidFill>
                  <a:srgbClr val="0066FF"/>
                </a:solidFill>
                <a:latin typeface="Arial" charset="0"/>
              </a:rPr>
              <a:t>Parten del Medidor de Energía hacia el Tablero de Distribución del local, donde llegan al Interruptor Principal y desde allí se conectan a los Interruptores Secundarios.</a:t>
            </a:r>
            <a:endParaRPr lang="es-ES_tradnl" sz="2000" dirty="0">
              <a:solidFill>
                <a:srgbClr val="0066FF"/>
              </a:solidFill>
              <a:latin typeface="Arial" charset="0"/>
            </a:endParaRPr>
          </a:p>
        </p:txBody>
      </p:sp>
      <p:sp>
        <p:nvSpPr>
          <p:cNvPr id="79877" name="Rectangle 5"/>
          <p:cNvSpPr>
            <a:spLocks noChangeArrowheads="1"/>
          </p:cNvSpPr>
          <p:nvPr/>
        </p:nvSpPr>
        <p:spPr bwMode="auto">
          <a:xfrm>
            <a:off x="4249738" y="4752975"/>
            <a:ext cx="4665662"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SzPct val="70000"/>
              <a:buFont typeface="Wingdings" pitchFamily="2" charset="2"/>
              <a:buChar char="u"/>
            </a:pPr>
            <a:r>
              <a:rPr lang="es-ES_tradnl" sz="2200" b="1" dirty="0" smtClean="0">
                <a:solidFill>
                  <a:srgbClr val="4BACC6">
                    <a:lumMod val="75000"/>
                  </a:srgbClr>
                </a:solidFill>
                <a:latin typeface="Arial Narrow" pitchFamily="34" charset="0"/>
              </a:rPr>
              <a:t>ALIMENTADORES SECUNDARIOS</a:t>
            </a:r>
            <a:endParaRPr lang="es-ES_tradnl" sz="2000" b="1" dirty="0" smtClean="0">
              <a:solidFill>
                <a:srgbClr val="4BACC6">
                  <a:lumMod val="75000"/>
                </a:srgbClr>
              </a:solidFill>
              <a:latin typeface="Arial Narrow" pitchFamily="34" charset="0"/>
            </a:endParaRPr>
          </a:p>
          <a:p>
            <a:pPr marL="342900" indent="-342900" algn="just">
              <a:spcBef>
                <a:spcPct val="20000"/>
              </a:spcBef>
            </a:pPr>
            <a:r>
              <a:rPr lang="es-ES_tradnl" sz="2000" dirty="0">
                <a:solidFill>
                  <a:srgbClr val="0066FF"/>
                </a:solidFill>
                <a:latin typeface="Arial" charset="0"/>
              </a:rPr>
              <a:t>	</a:t>
            </a:r>
            <a:r>
              <a:rPr lang="es-ES_tradnl" dirty="0">
                <a:solidFill>
                  <a:srgbClr val="0066FF"/>
                </a:solidFill>
                <a:latin typeface="Arial" charset="0"/>
              </a:rPr>
              <a:t>Salen de los Interruptores Secundarios del Tablero de Distribución, para Alumbrado, Tomacorrientes o Cargas Especiales.</a:t>
            </a:r>
            <a:r>
              <a:rPr lang="es-ES_tradnl" sz="900" dirty="0">
                <a:solidFill>
                  <a:srgbClr val="0066FF"/>
                </a:solidFill>
                <a:latin typeface="Arial" charset="0"/>
              </a:rPr>
              <a:t> </a:t>
            </a:r>
            <a:r>
              <a:rPr lang="es-ES_tradnl" dirty="0">
                <a:solidFill>
                  <a:srgbClr val="0066FF"/>
                </a:solidFill>
                <a:latin typeface="Arial" charset="0"/>
              </a:rPr>
              <a:t>Los</a:t>
            </a:r>
            <a:r>
              <a:rPr lang="es-ES_tradnl" sz="900" dirty="0">
                <a:solidFill>
                  <a:srgbClr val="0066FF"/>
                </a:solidFill>
                <a:latin typeface="Arial" charset="0"/>
              </a:rPr>
              <a:t> </a:t>
            </a:r>
            <a:r>
              <a:rPr lang="es-ES_tradnl" dirty="0">
                <a:solidFill>
                  <a:srgbClr val="0066FF"/>
                </a:solidFill>
                <a:latin typeface="Arial" charset="0"/>
              </a:rPr>
              <a:t>dos últimos deben incluir el conductor de Conexión a Tierra.</a:t>
            </a:r>
            <a:endParaRPr lang="es-ES_tradnl" sz="2000" dirty="0">
              <a:solidFill>
                <a:srgbClr val="0066FF"/>
              </a:solidFill>
              <a:latin typeface="Arial" charset="0"/>
            </a:endParaRPr>
          </a:p>
        </p:txBody>
      </p:sp>
      <p:pic>
        <p:nvPicPr>
          <p:cNvPr id="79879" name="Picture 7" descr="05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3613" y="1508125"/>
            <a:ext cx="4686300"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46089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additive="base">
                                        <p:cTn id="7" dur="500" fill="hold"/>
                                        <p:tgtEl>
                                          <p:spTgt spid="79874"/>
                                        </p:tgtEl>
                                        <p:attrNameLst>
                                          <p:attrName>ppt_x</p:attrName>
                                        </p:attrNameLst>
                                      </p:cBhvr>
                                      <p:tavLst>
                                        <p:tav tm="0">
                                          <p:val>
                                            <p:strVal val="#ppt_x"/>
                                          </p:val>
                                        </p:tav>
                                        <p:tav tm="100000">
                                          <p:val>
                                            <p:strVal val="#ppt_x"/>
                                          </p:val>
                                        </p:tav>
                                      </p:tavLst>
                                    </p:anim>
                                    <p:anim calcmode="lin" valueType="num">
                                      <p:cBhvr additive="base">
                                        <p:cTn id="8" dur="500" fill="hold"/>
                                        <p:tgtEl>
                                          <p:spTgt spid="79874"/>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79875"/>
                                        </p:tgtEl>
                                        <p:attrNameLst>
                                          <p:attrName>style.visibility</p:attrName>
                                        </p:attrNameLst>
                                      </p:cBhvr>
                                      <p:to>
                                        <p:strVal val="visible"/>
                                      </p:to>
                                    </p:set>
                                    <p:anim calcmode="lin" valueType="num">
                                      <p:cBhvr additive="base">
                                        <p:cTn id="12" dur="500" fill="hold"/>
                                        <p:tgtEl>
                                          <p:spTgt spid="79875"/>
                                        </p:tgtEl>
                                        <p:attrNameLst>
                                          <p:attrName>ppt_x</p:attrName>
                                        </p:attrNameLst>
                                      </p:cBhvr>
                                      <p:tavLst>
                                        <p:tav tm="0">
                                          <p:val>
                                            <p:strVal val="#ppt_x"/>
                                          </p:val>
                                        </p:tav>
                                        <p:tav tm="100000">
                                          <p:val>
                                            <p:strVal val="#ppt_x"/>
                                          </p:val>
                                        </p:tav>
                                      </p:tavLst>
                                    </p:anim>
                                    <p:anim calcmode="lin" valueType="num">
                                      <p:cBhvr additive="base">
                                        <p:cTn id="13" dur="500" fill="hold"/>
                                        <p:tgtEl>
                                          <p:spTgt spid="79875"/>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79876"/>
                                        </p:tgtEl>
                                        <p:attrNameLst>
                                          <p:attrName>style.visibility</p:attrName>
                                        </p:attrNameLst>
                                      </p:cBhvr>
                                      <p:to>
                                        <p:strVal val="visible"/>
                                      </p:to>
                                    </p:set>
                                    <p:anim calcmode="lin" valueType="num">
                                      <p:cBhvr additive="base">
                                        <p:cTn id="17" dur="500" fill="hold"/>
                                        <p:tgtEl>
                                          <p:spTgt spid="79876"/>
                                        </p:tgtEl>
                                        <p:attrNameLst>
                                          <p:attrName>ppt_x</p:attrName>
                                        </p:attrNameLst>
                                      </p:cBhvr>
                                      <p:tavLst>
                                        <p:tav tm="0">
                                          <p:val>
                                            <p:strVal val="0-#ppt_w/2"/>
                                          </p:val>
                                        </p:tav>
                                        <p:tav tm="100000">
                                          <p:val>
                                            <p:strVal val="#ppt_x"/>
                                          </p:val>
                                        </p:tav>
                                      </p:tavLst>
                                    </p:anim>
                                    <p:anim calcmode="lin" valueType="num">
                                      <p:cBhvr additive="base">
                                        <p:cTn id="18" dur="500" fill="hold"/>
                                        <p:tgtEl>
                                          <p:spTgt spid="7987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79877"/>
                                        </p:tgtEl>
                                        <p:attrNameLst>
                                          <p:attrName>style.visibility</p:attrName>
                                        </p:attrNameLst>
                                      </p:cBhvr>
                                      <p:to>
                                        <p:strVal val="visible"/>
                                      </p:to>
                                    </p:set>
                                    <p:anim calcmode="lin" valueType="num">
                                      <p:cBhvr additive="base">
                                        <p:cTn id="22" dur="500" fill="hold"/>
                                        <p:tgtEl>
                                          <p:spTgt spid="79877"/>
                                        </p:tgtEl>
                                        <p:attrNameLst>
                                          <p:attrName>ppt_x</p:attrName>
                                        </p:attrNameLst>
                                      </p:cBhvr>
                                      <p:tavLst>
                                        <p:tav tm="0">
                                          <p:val>
                                            <p:strVal val="1+#ppt_w/2"/>
                                          </p:val>
                                        </p:tav>
                                        <p:tav tm="100000">
                                          <p:val>
                                            <p:strVal val="#ppt_x"/>
                                          </p:val>
                                        </p:tav>
                                      </p:tavLst>
                                    </p:anim>
                                    <p:anim calcmode="lin" valueType="num">
                                      <p:cBhvr additive="base">
                                        <p:cTn id="23" dur="500" fill="hold"/>
                                        <p:tgtEl>
                                          <p:spTgt spid="798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autoUpdateAnimBg="0"/>
      <p:bldP spid="79875" grpId="0" autoUpdateAnimBg="0"/>
      <p:bldP spid="79876" grpId="0" autoUpdateAnimBg="0"/>
      <p:bldP spid="7987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a:xfrm>
            <a:off x="179512" y="548680"/>
            <a:ext cx="8826012" cy="852487"/>
          </a:xfrm>
        </p:spPr>
        <p:txBody>
          <a:bodyPr>
            <a:normAutofit/>
          </a:bodyPr>
          <a:lstStyle/>
          <a:p>
            <a:pPr algn="ctr"/>
            <a:r>
              <a:rPr lang="es-PE" sz="2400" b="1" dirty="0" smtClean="0">
                <a:solidFill>
                  <a:schemeClr val="accent5">
                    <a:lumMod val="75000"/>
                  </a:schemeClr>
                </a:solidFill>
                <a:latin typeface="Arial" pitchFamily="34" charset="0"/>
                <a:cs typeface="Arial" pitchFamily="34" charset="0"/>
              </a:rPr>
              <a:t>SITUACIÓN DE LAS INSTALACIONES ELÉCTRICAS</a:t>
            </a:r>
            <a:endParaRPr lang="es-PE" sz="2400" b="1" dirty="0">
              <a:solidFill>
                <a:schemeClr val="accent5">
                  <a:lumMod val="75000"/>
                </a:schemeClr>
              </a:solidFill>
              <a:latin typeface="Arial" pitchFamily="34" charset="0"/>
              <a:cs typeface="Arial" pitchFamily="34" charset="0"/>
            </a:endParaRPr>
          </a:p>
        </p:txBody>
      </p:sp>
      <p:sp>
        <p:nvSpPr>
          <p:cNvPr id="816131" name="Rectangle 3"/>
          <p:cNvSpPr>
            <a:spLocks noGrp="1" noChangeArrowheads="1"/>
          </p:cNvSpPr>
          <p:nvPr>
            <p:ph type="body" idx="1"/>
          </p:nvPr>
        </p:nvSpPr>
        <p:spPr>
          <a:xfrm>
            <a:off x="539552" y="1556792"/>
            <a:ext cx="8208912" cy="2736850"/>
          </a:xfrm>
        </p:spPr>
        <p:txBody>
          <a:bodyPr>
            <a:noAutofit/>
          </a:bodyPr>
          <a:lstStyle/>
          <a:p>
            <a:pPr algn="just">
              <a:lnSpc>
                <a:spcPct val="110000"/>
              </a:lnSpc>
              <a:spcBef>
                <a:spcPts val="0"/>
              </a:spcBef>
              <a:spcAft>
                <a:spcPts val="600"/>
              </a:spcAft>
            </a:pPr>
            <a:r>
              <a:rPr lang="es-PE" sz="2000" b="1" dirty="0">
                <a:solidFill>
                  <a:srgbClr val="0033CC"/>
                </a:solidFill>
                <a:latin typeface="Arial" pitchFamily="34" charset="0"/>
                <a:cs typeface="Arial" pitchFamily="34" charset="0"/>
              </a:rPr>
              <a:t>La situación de las instalaciones eléctricas de las empresas concesionarias y autorizadas desde los centros de generación hasta las acometidas domiciliarias es de responsabilidad de las concesionarias y lo supervisa el OSINERG según el Marco Legal vigente</a:t>
            </a:r>
            <a:r>
              <a:rPr lang="es-PE" sz="2000" b="1" dirty="0" smtClean="0">
                <a:solidFill>
                  <a:srgbClr val="0033CC"/>
                </a:solidFill>
                <a:latin typeface="Arial" pitchFamily="34" charset="0"/>
                <a:cs typeface="Arial" pitchFamily="34" charset="0"/>
              </a:rPr>
              <a:t>.</a:t>
            </a:r>
          </a:p>
          <a:p>
            <a:pPr algn="just">
              <a:lnSpc>
                <a:spcPct val="110000"/>
              </a:lnSpc>
              <a:spcBef>
                <a:spcPts val="0"/>
              </a:spcBef>
              <a:spcAft>
                <a:spcPts val="600"/>
              </a:spcAft>
            </a:pPr>
            <a:r>
              <a:rPr lang="es-PE" sz="2000" b="1" dirty="0" smtClean="0">
                <a:solidFill>
                  <a:srgbClr val="0033CC"/>
                </a:solidFill>
                <a:latin typeface="Arial" pitchFamily="34" charset="0"/>
                <a:cs typeface="Arial" pitchFamily="34" charset="0"/>
              </a:rPr>
              <a:t>Las </a:t>
            </a:r>
            <a:r>
              <a:rPr lang="es-PE" sz="2000" b="1" dirty="0">
                <a:solidFill>
                  <a:srgbClr val="0033CC"/>
                </a:solidFill>
                <a:latin typeface="Arial" pitchFamily="34" charset="0"/>
                <a:cs typeface="Arial" pitchFamily="34" charset="0"/>
              </a:rPr>
              <a:t>instalaciones interiores del tipo industrial, comercial y </a:t>
            </a:r>
            <a:r>
              <a:rPr lang="es-PE" sz="2000" b="1" dirty="0" smtClean="0">
                <a:solidFill>
                  <a:srgbClr val="0033CC"/>
                </a:solidFill>
                <a:latin typeface="Arial" pitchFamily="34" charset="0"/>
                <a:cs typeface="Arial" pitchFamily="34" charset="0"/>
              </a:rPr>
              <a:t>DOMESTICO </a:t>
            </a:r>
            <a:r>
              <a:rPr lang="es-PE" sz="2000" b="1" dirty="0">
                <a:solidFill>
                  <a:srgbClr val="0033CC"/>
                </a:solidFill>
                <a:latin typeface="Arial" pitchFamily="34" charset="0"/>
                <a:cs typeface="Arial" pitchFamily="34" charset="0"/>
              </a:rPr>
              <a:t>son de responsabilidad de los mismos usuarios y de la autoridad </a:t>
            </a:r>
            <a:r>
              <a:rPr lang="es-PE" sz="2000" b="1" dirty="0" smtClean="0">
                <a:solidFill>
                  <a:srgbClr val="0033CC"/>
                </a:solidFill>
                <a:latin typeface="Arial" pitchFamily="34" charset="0"/>
                <a:cs typeface="Arial" pitchFamily="34" charset="0"/>
              </a:rPr>
              <a:t>municipal.</a:t>
            </a:r>
          </a:p>
          <a:p>
            <a:pPr algn="just">
              <a:lnSpc>
                <a:spcPct val="110000"/>
              </a:lnSpc>
              <a:spcBef>
                <a:spcPts val="0"/>
              </a:spcBef>
              <a:spcAft>
                <a:spcPts val="600"/>
              </a:spcAft>
            </a:pPr>
            <a:r>
              <a:rPr lang="es-PE" sz="2000" b="1" dirty="0" smtClean="0">
                <a:solidFill>
                  <a:srgbClr val="0033CC"/>
                </a:solidFill>
                <a:latin typeface="Arial" pitchFamily="34" charset="0"/>
                <a:cs typeface="Arial" pitchFamily="34" charset="0"/>
              </a:rPr>
              <a:t>El Código </a:t>
            </a:r>
            <a:r>
              <a:rPr lang="es-PE" sz="2000" b="1" dirty="0">
                <a:solidFill>
                  <a:srgbClr val="0033CC"/>
                </a:solidFill>
                <a:latin typeface="Arial" pitchFamily="34" charset="0"/>
                <a:cs typeface="Arial" pitchFamily="34" charset="0"/>
              </a:rPr>
              <a:t>Nacional de Electricidad Tomo V Utilización; </a:t>
            </a:r>
            <a:r>
              <a:rPr lang="es-PE" sz="2000" b="1" dirty="0" smtClean="0">
                <a:solidFill>
                  <a:srgbClr val="0033CC"/>
                </a:solidFill>
                <a:latin typeface="Arial" pitchFamily="34" charset="0"/>
                <a:cs typeface="Arial" pitchFamily="34" charset="0"/>
              </a:rPr>
              <a:t>señala </a:t>
            </a:r>
            <a:r>
              <a:rPr lang="es-PE" sz="2000" b="1" dirty="0">
                <a:solidFill>
                  <a:srgbClr val="0033CC"/>
                </a:solidFill>
                <a:latin typeface="Arial" pitchFamily="34" charset="0"/>
                <a:cs typeface="Arial" pitchFamily="34" charset="0"/>
              </a:rPr>
              <a:t>los aspectos de diseño y seguridad que deben cumplir dichas </a:t>
            </a:r>
            <a:r>
              <a:rPr lang="es-PE" sz="2000" b="1" dirty="0" smtClean="0">
                <a:solidFill>
                  <a:srgbClr val="0033CC"/>
                </a:solidFill>
                <a:latin typeface="Arial" pitchFamily="34" charset="0"/>
                <a:cs typeface="Arial" pitchFamily="34" charset="0"/>
              </a:rPr>
              <a:t>instalaciones.</a:t>
            </a:r>
          </a:p>
        </p:txBody>
      </p:sp>
    </p:spTree>
    <p:extLst>
      <p:ext uri="{BB962C8B-B14F-4D97-AF65-F5344CB8AC3E}">
        <p14:creationId xmlns:p14="http://schemas.microsoft.com/office/powerpoint/2010/main" val="3257115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PE" sz="2800" dirty="0" smtClean="0">
                <a:solidFill>
                  <a:schemeClr val="accent5">
                    <a:lumMod val="75000"/>
                  </a:schemeClr>
                </a:solidFill>
                <a:latin typeface="Arial Black" pitchFamily="34" charset="0"/>
              </a:rPr>
              <a:t>DEFINICIONES BASICAS</a:t>
            </a:r>
            <a:endParaRPr lang="es-PE" sz="2800" dirty="0">
              <a:solidFill>
                <a:schemeClr val="accent5">
                  <a:lumMod val="75000"/>
                </a:schemeClr>
              </a:solidFill>
              <a:latin typeface="Arial Black" pitchFamily="34" charset="0"/>
            </a:endParaRPr>
          </a:p>
        </p:txBody>
      </p:sp>
      <p:sp>
        <p:nvSpPr>
          <p:cNvPr id="3" name="2 Marcador de contenido"/>
          <p:cNvSpPr>
            <a:spLocks noGrp="1"/>
          </p:cNvSpPr>
          <p:nvPr>
            <p:ph idx="1"/>
          </p:nvPr>
        </p:nvSpPr>
        <p:spPr>
          <a:xfrm>
            <a:off x="251520" y="1052737"/>
            <a:ext cx="8229600" cy="4392488"/>
          </a:xfrm>
        </p:spPr>
        <p:txBody>
          <a:bodyPr>
            <a:normAutofit/>
          </a:bodyPr>
          <a:lstStyle/>
          <a:p>
            <a:pPr marL="0" indent="0">
              <a:buNone/>
            </a:pPr>
            <a:r>
              <a:rPr lang="es-PE" sz="2000" b="1" dirty="0" smtClean="0">
                <a:solidFill>
                  <a:schemeClr val="accent5">
                    <a:lumMod val="75000"/>
                  </a:schemeClr>
                </a:solidFill>
                <a:latin typeface="Arial" pitchFamily="34" charset="0"/>
                <a:cs typeface="Arial" pitchFamily="34" charset="0"/>
              </a:rPr>
              <a:t>POTENCIA INSTALADA o CARGA INSTALADA (P.I.) </a:t>
            </a:r>
            <a:r>
              <a:rPr lang="es-PE" sz="2000" b="1" dirty="0" smtClean="0">
                <a:solidFill>
                  <a:srgbClr val="3366FF"/>
                </a:solidFill>
                <a:latin typeface="Arial" pitchFamily="34" charset="0"/>
                <a:cs typeface="Arial" pitchFamily="34" charset="0"/>
              </a:rPr>
              <a:t>Es la suma de todas las cargas, conectadas a un predio (lote), se expresa en watts o vatios.</a:t>
            </a:r>
          </a:p>
          <a:p>
            <a:pPr marL="0" indent="0" algn="just">
              <a:buNone/>
            </a:pPr>
            <a:r>
              <a:rPr lang="es-PE" sz="2000" b="1" dirty="0" smtClean="0">
                <a:solidFill>
                  <a:srgbClr val="3366FF"/>
                </a:solidFill>
                <a:latin typeface="Arial" pitchFamily="34" charset="0"/>
                <a:cs typeface="Arial" pitchFamily="34" charset="0"/>
              </a:rPr>
              <a:t>Estas cargas son de los aparatos, artefactos eléctricos, electrodomésticos y todos aquellos que necesitan energía eléctrica y que estén dentro del proyecto de instalaciones eléctricas.</a:t>
            </a:r>
          </a:p>
          <a:p>
            <a:pPr marL="0" indent="0" algn="just">
              <a:buNone/>
            </a:pPr>
            <a:endParaRPr lang="es-PE" sz="2000" b="1" dirty="0" smtClean="0">
              <a:solidFill>
                <a:srgbClr val="3366FF"/>
              </a:solidFill>
              <a:latin typeface="Arial" pitchFamily="34" charset="0"/>
              <a:cs typeface="Arial" pitchFamily="34" charset="0"/>
            </a:endParaRPr>
          </a:p>
          <a:p>
            <a:pPr marL="0" indent="0">
              <a:buNone/>
            </a:pPr>
            <a:r>
              <a:rPr lang="es-PE" sz="2000" b="1" dirty="0" smtClean="0">
                <a:solidFill>
                  <a:schemeClr val="accent5">
                    <a:lumMod val="75000"/>
                  </a:schemeClr>
                </a:solidFill>
                <a:latin typeface="Arial" pitchFamily="34" charset="0"/>
                <a:cs typeface="Arial" pitchFamily="34" charset="0"/>
              </a:rPr>
              <a:t>DEMANDA MAXIMA (D.M).  </a:t>
            </a:r>
            <a:r>
              <a:rPr lang="es-PE" sz="2000" b="1" dirty="0" smtClean="0">
                <a:solidFill>
                  <a:srgbClr val="3366FF"/>
                </a:solidFill>
                <a:latin typeface="Arial" pitchFamily="34" charset="0"/>
                <a:cs typeface="Arial" pitchFamily="34" charset="0"/>
              </a:rPr>
              <a:t>Es la mayor carga que utiliza una instalación en un periodo determinado.</a:t>
            </a:r>
          </a:p>
          <a:p>
            <a:pPr marL="0" indent="0" algn="just">
              <a:buNone/>
            </a:pPr>
            <a:r>
              <a:rPr lang="es-PE" sz="2000" b="1" dirty="0" smtClean="0">
                <a:solidFill>
                  <a:srgbClr val="3366FF"/>
                </a:solidFill>
                <a:latin typeface="Arial" pitchFamily="34" charset="0"/>
                <a:cs typeface="Arial" pitchFamily="34" charset="0"/>
              </a:rPr>
              <a:t>Esto se toma cuando en casos alternados ó en casos especiales funcionan simultáneamente todos los artefactos, que normalmente esto no sucede en la práctica. </a:t>
            </a:r>
          </a:p>
        </p:txBody>
      </p:sp>
      <p:sp>
        <p:nvSpPr>
          <p:cNvPr id="4" name="2 Marcador de contenido"/>
          <p:cNvSpPr txBox="1">
            <a:spLocks/>
          </p:cNvSpPr>
          <p:nvPr/>
        </p:nvSpPr>
        <p:spPr>
          <a:xfrm>
            <a:off x="323528" y="5517232"/>
            <a:ext cx="8229600" cy="7486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PE" sz="2000" b="1" dirty="0" smtClean="0">
                <a:solidFill>
                  <a:srgbClr val="4BACC6">
                    <a:lumMod val="75000"/>
                  </a:srgbClr>
                </a:solidFill>
                <a:latin typeface="Arial" pitchFamily="34" charset="0"/>
                <a:cs typeface="Arial" pitchFamily="34" charset="0"/>
              </a:rPr>
              <a:t>FACTOR DEMANDA (F.D) </a:t>
            </a:r>
            <a:r>
              <a:rPr lang="es-PE" sz="2000" b="1" dirty="0" smtClean="0">
                <a:solidFill>
                  <a:srgbClr val="3366FF"/>
                </a:solidFill>
                <a:latin typeface="Arial" pitchFamily="34" charset="0"/>
                <a:cs typeface="Arial" pitchFamily="34" charset="0"/>
              </a:rPr>
              <a:t>Es la relación que existe entre la DM y la Carga Instalada. </a:t>
            </a:r>
            <a:endParaRPr lang="es-PE" sz="2000" b="1" dirty="0">
              <a:solidFill>
                <a:srgbClr val="3366FF"/>
              </a:solidFill>
              <a:latin typeface="Arial" pitchFamily="34" charset="0"/>
              <a:cs typeface="Arial" pitchFamily="34" charset="0"/>
            </a:endParaRPr>
          </a:p>
        </p:txBody>
      </p:sp>
    </p:spTree>
    <p:extLst>
      <p:ext uri="{BB962C8B-B14F-4D97-AF65-F5344CB8AC3E}">
        <p14:creationId xmlns:p14="http://schemas.microsoft.com/office/powerpoint/2010/main" val="1512544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7890" t="39572" r="22177" b="25187"/>
          <a:stretch/>
        </p:blipFill>
        <p:spPr bwMode="auto">
          <a:xfrm>
            <a:off x="5342159" y="1340768"/>
            <a:ext cx="3495889" cy="4628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1 Título"/>
          <p:cNvSpPr>
            <a:spLocks noGrp="1"/>
          </p:cNvSpPr>
          <p:nvPr>
            <p:ph type="title"/>
          </p:nvPr>
        </p:nvSpPr>
        <p:spPr>
          <a:xfrm>
            <a:off x="457200" y="274638"/>
            <a:ext cx="8229600" cy="490066"/>
          </a:xfrm>
        </p:spPr>
        <p:txBody>
          <a:bodyPr>
            <a:normAutofit fontScale="90000"/>
          </a:bodyPr>
          <a:lstStyle/>
          <a:p>
            <a:r>
              <a:rPr lang="es-PE" sz="2800" dirty="0" smtClean="0">
                <a:solidFill>
                  <a:schemeClr val="accent5">
                    <a:lumMod val="75000"/>
                  </a:schemeClr>
                </a:solidFill>
                <a:latin typeface="Arial Black" pitchFamily="34" charset="0"/>
              </a:rPr>
              <a:t>MAGNITUDES ELECTRICAS</a:t>
            </a:r>
            <a:endParaRPr lang="es-PE" sz="2800" dirty="0">
              <a:solidFill>
                <a:schemeClr val="accent5">
                  <a:lumMod val="75000"/>
                </a:schemeClr>
              </a:solidFill>
              <a:latin typeface="Arial Black" pitchFamily="34" charset="0"/>
            </a:endParaRPr>
          </a:p>
        </p:txBody>
      </p:sp>
      <p:sp>
        <p:nvSpPr>
          <p:cNvPr id="6" name="2 Marcador de contenido"/>
          <p:cNvSpPr>
            <a:spLocks noGrp="1"/>
          </p:cNvSpPr>
          <p:nvPr>
            <p:ph idx="1"/>
          </p:nvPr>
        </p:nvSpPr>
        <p:spPr>
          <a:xfrm>
            <a:off x="242981" y="1340768"/>
            <a:ext cx="5099177" cy="1224136"/>
          </a:xfrm>
        </p:spPr>
        <p:txBody>
          <a:bodyPr>
            <a:normAutofit fontScale="25000" lnSpcReduction="20000"/>
          </a:bodyPr>
          <a:lstStyle/>
          <a:p>
            <a:pPr marL="0" indent="0">
              <a:buNone/>
            </a:pPr>
            <a:r>
              <a:rPr lang="es-PE" sz="7200" b="1" dirty="0" smtClean="0">
                <a:solidFill>
                  <a:schemeClr val="accent5">
                    <a:lumMod val="75000"/>
                  </a:schemeClr>
                </a:solidFill>
                <a:latin typeface="Arial" pitchFamily="34" charset="0"/>
                <a:cs typeface="Arial" pitchFamily="34" charset="0"/>
              </a:rPr>
              <a:t>Intensidad (I). </a:t>
            </a:r>
            <a:r>
              <a:rPr lang="es-PE" sz="7200" b="1" dirty="0" smtClean="0">
                <a:solidFill>
                  <a:srgbClr val="0066FF"/>
                </a:solidFill>
                <a:latin typeface="Arial" pitchFamily="34" charset="0"/>
                <a:cs typeface="Arial" pitchFamily="34" charset="0"/>
              </a:rPr>
              <a:t>Corriente eléctrica, es el flujo o  movimiento de electrones  a través de un conductor. </a:t>
            </a:r>
          </a:p>
          <a:p>
            <a:pPr marL="0" indent="0">
              <a:buNone/>
            </a:pPr>
            <a:r>
              <a:rPr lang="es-PE" sz="7200" b="1" dirty="0" smtClean="0">
                <a:solidFill>
                  <a:srgbClr val="0066FF"/>
                </a:solidFill>
                <a:latin typeface="Arial" pitchFamily="34" charset="0"/>
                <a:cs typeface="Arial" pitchFamily="34" charset="0"/>
              </a:rPr>
              <a:t>Unidad : Amperio (A)</a:t>
            </a:r>
            <a:endParaRPr lang="es-PE" sz="7200" b="1" dirty="0" smtClean="0">
              <a:solidFill>
                <a:srgbClr val="3366FF"/>
              </a:solidFill>
              <a:latin typeface="Arial" pitchFamily="34" charset="0"/>
              <a:cs typeface="Arial" pitchFamily="34" charset="0"/>
            </a:endParaRPr>
          </a:p>
          <a:p>
            <a:pPr marL="0" indent="0">
              <a:buNone/>
            </a:pPr>
            <a:endParaRPr lang="es-PE" sz="2000" b="1" dirty="0">
              <a:solidFill>
                <a:srgbClr val="3366FF"/>
              </a:solidFill>
              <a:latin typeface="Arial" pitchFamily="34" charset="0"/>
              <a:cs typeface="Arial" pitchFamily="34" charset="0"/>
            </a:endParaRPr>
          </a:p>
        </p:txBody>
      </p:sp>
      <p:sp>
        <p:nvSpPr>
          <p:cNvPr id="4" name="3 Rectángulo"/>
          <p:cNvSpPr/>
          <p:nvPr/>
        </p:nvSpPr>
        <p:spPr>
          <a:xfrm>
            <a:off x="251520" y="4509120"/>
            <a:ext cx="4960014" cy="1754326"/>
          </a:xfrm>
          <a:prstGeom prst="rect">
            <a:avLst/>
          </a:prstGeom>
        </p:spPr>
        <p:txBody>
          <a:bodyPr wrap="square">
            <a:spAutoFit/>
          </a:bodyPr>
          <a:lstStyle/>
          <a:p>
            <a:r>
              <a:rPr lang="es-PE" b="1" dirty="0" smtClean="0">
                <a:solidFill>
                  <a:srgbClr val="4BACC6">
                    <a:lumMod val="75000"/>
                  </a:srgbClr>
                </a:solidFill>
                <a:latin typeface="Arial" pitchFamily="34" charset="0"/>
                <a:cs typeface="Arial" pitchFamily="34" charset="0"/>
              </a:rPr>
              <a:t>Resistencia </a:t>
            </a:r>
            <a:r>
              <a:rPr lang="es-PE" b="1" dirty="0">
                <a:solidFill>
                  <a:srgbClr val="4BACC6">
                    <a:lumMod val="75000"/>
                  </a:srgbClr>
                </a:solidFill>
                <a:latin typeface="Arial" pitchFamily="34" charset="0"/>
                <a:cs typeface="Arial" pitchFamily="34" charset="0"/>
              </a:rPr>
              <a:t>(R),</a:t>
            </a:r>
            <a:r>
              <a:rPr lang="es-PE" b="1" dirty="0">
                <a:solidFill>
                  <a:srgbClr val="0066FF"/>
                </a:solidFill>
                <a:latin typeface="Arial" pitchFamily="34" charset="0"/>
                <a:cs typeface="Arial" pitchFamily="34" charset="0"/>
              </a:rPr>
              <a:t> es la magnitud eléctrica que </a:t>
            </a:r>
            <a:r>
              <a:rPr lang="es-PE" b="1" dirty="0" smtClean="0">
                <a:solidFill>
                  <a:srgbClr val="0066FF"/>
                </a:solidFill>
                <a:latin typeface="Arial" pitchFamily="34" charset="0"/>
                <a:cs typeface="Arial" pitchFamily="34" charset="0"/>
              </a:rPr>
              <a:t>se caracteriza </a:t>
            </a:r>
            <a:r>
              <a:rPr lang="es-PE" b="1" dirty="0">
                <a:solidFill>
                  <a:srgbClr val="0066FF"/>
                </a:solidFill>
                <a:latin typeface="Arial" pitchFamily="34" charset="0"/>
                <a:cs typeface="Arial" pitchFamily="34" charset="0"/>
              </a:rPr>
              <a:t>por ofrecer oposición al paso de los </a:t>
            </a:r>
            <a:r>
              <a:rPr lang="es-PE" b="1" dirty="0" smtClean="0">
                <a:solidFill>
                  <a:srgbClr val="0066FF"/>
                </a:solidFill>
                <a:latin typeface="Arial" pitchFamily="34" charset="0"/>
                <a:cs typeface="Arial" pitchFamily="34" charset="0"/>
              </a:rPr>
              <a:t>electrones por </a:t>
            </a:r>
            <a:r>
              <a:rPr lang="es-PE" b="1" dirty="0">
                <a:solidFill>
                  <a:srgbClr val="0066FF"/>
                </a:solidFill>
                <a:latin typeface="Arial" pitchFamily="34" charset="0"/>
                <a:cs typeface="Arial" pitchFamily="34" charset="0"/>
              </a:rPr>
              <a:t>un conductor. Es la propiedad física natural de </a:t>
            </a:r>
            <a:r>
              <a:rPr lang="es-PE" b="1" dirty="0" smtClean="0">
                <a:solidFill>
                  <a:srgbClr val="0066FF"/>
                </a:solidFill>
                <a:latin typeface="Arial" pitchFamily="34" charset="0"/>
                <a:cs typeface="Arial" pitchFamily="34" charset="0"/>
              </a:rPr>
              <a:t>algunos materiales</a:t>
            </a:r>
            <a:r>
              <a:rPr lang="es-PE" b="1" dirty="0">
                <a:solidFill>
                  <a:srgbClr val="0066FF"/>
                </a:solidFill>
                <a:latin typeface="Arial" pitchFamily="34" charset="0"/>
                <a:cs typeface="Arial" pitchFamily="34" charset="0"/>
              </a:rPr>
              <a:t>.</a:t>
            </a:r>
          </a:p>
          <a:p>
            <a:r>
              <a:rPr lang="es-PE" b="1" dirty="0" smtClean="0">
                <a:solidFill>
                  <a:srgbClr val="0066FF"/>
                </a:solidFill>
                <a:latin typeface="Arial" pitchFamily="34" charset="0"/>
                <a:cs typeface="Arial" pitchFamily="34" charset="0"/>
              </a:rPr>
              <a:t>Se </a:t>
            </a:r>
            <a:r>
              <a:rPr lang="es-PE" b="1" dirty="0">
                <a:solidFill>
                  <a:srgbClr val="0066FF"/>
                </a:solidFill>
                <a:latin typeface="Arial" pitchFamily="34" charset="0"/>
                <a:cs typeface="Arial" pitchFamily="34" charset="0"/>
              </a:rPr>
              <a:t>mide en </a:t>
            </a:r>
            <a:r>
              <a:rPr lang="es-PE" b="1" dirty="0" smtClean="0">
                <a:solidFill>
                  <a:srgbClr val="0066FF"/>
                </a:solidFill>
                <a:latin typeface="Arial" pitchFamily="34" charset="0"/>
                <a:cs typeface="Arial" pitchFamily="34" charset="0"/>
              </a:rPr>
              <a:t>Ohmios  </a:t>
            </a:r>
            <a:r>
              <a:rPr lang="el-GR" b="1" dirty="0">
                <a:solidFill>
                  <a:srgbClr val="0066FF"/>
                </a:solidFill>
              </a:rPr>
              <a:t>(Ω</a:t>
            </a:r>
            <a:r>
              <a:rPr lang="el-GR" b="1" dirty="0" smtClean="0">
                <a:solidFill>
                  <a:srgbClr val="0066FF"/>
                </a:solidFill>
              </a:rPr>
              <a:t>).</a:t>
            </a:r>
            <a:r>
              <a:rPr lang="es-PE" b="1" dirty="0" smtClean="0">
                <a:solidFill>
                  <a:srgbClr val="0066FF"/>
                </a:solidFill>
                <a:latin typeface="Arial" pitchFamily="34" charset="0"/>
                <a:cs typeface="Arial" pitchFamily="34" charset="0"/>
              </a:rPr>
              <a:t> </a:t>
            </a:r>
            <a:endParaRPr lang="es-PE" b="1" dirty="0">
              <a:solidFill>
                <a:srgbClr val="0066FF"/>
              </a:solidFill>
              <a:latin typeface="Arial" pitchFamily="34" charset="0"/>
              <a:cs typeface="Arial" pitchFamily="34" charset="0"/>
            </a:endParaRPr>
          </a:p>
        </p:txBody>
      </p:sp>
      <p:sp>
        <p:nvSpPr>
          <p:cNvPr id="15" name="14 Rectángulo"/>
          <p:cNvSpPr/>
          <p:nvPr/>
        </p:nvSpPr>
        <p:spPr>
          <a:xfrm>
            <a:off x="251520" y="2757767"/>
            <a:ext cx="4960014" cy="1477328"/>
          </a:xfrm>
          <a:prstGeom prst="rect">
            <a:avLst/>
          </a:prstGeom>
        </p:spPr>
        <p:txBody>
          <a:bodyPr wrap="square">
            <a:spAutoFit/>
          </a:bodyPr>
          <a:lstStyle/>
          <a:p>
            <a:r>
              <a:rPr lang="es-PE" b="1" dirty="0" smtClean="0">
                <a:solidFill>
                  <a:srgbClr val="4BACC6">
                    <a:lumMod val="75000"/>
                  </a:srgbClr>
                </a:solidFill>
                <a:latin typeface="Arial" pitchFamily="34" charset="0"/>
                <a:cs typeface="Arial" pitchFamily="34" charset="0"/>
              </a:rPr>
              <a:t>Voltaje </a:t>
            </a:r>
            <a:r>
              <a:rPr lang="es-PE" b="1" dirty="0">
                <a:solidFill>
                  <a:srgbClr val="4BACC6">
                    <a:lumMod val="75000"/>
                  </a:srgbClr>
                </a:solidFill>
                <a:latin typeface="Arial" pitchFamily="34" charset="0"/>
                <a:cs typeface="Arial" pitchFamily="34" charset="0"/>
              </a:rPr>
              <a:t>(V), </a:t>
            </a:r>
            <a:r>
              <a:rPr lang="es-PE" b="1" dirty="0">
                <a:solidFill>
                  <a:srgbClr val="0066FF"/>
                </a:solidFill>
                <a:latin typeface="Arial" pitchFamily="34" charset="0"/>
                <a:cs typeface="Arial" pitchFamily="34" charset="0"/>
              </a:rPr>
              <a:t>tensión o </a:t>
            </a:r>
            <a:r>
              <a:rPr lang="es-PE" b="1" dirty="0" smtClean="0">
                <a:solidFill>
                  <a:srgbClr val="0066FF"/>
                </a:solidFill>
                <a:latin typeface="Arial" pitchFamily="34" charset="0"/>
                <a:cs typeface="Arial" pitchFamily="34" charset="0"/>
              </a:rPr>
              <a:t> fuerza </a:t>
            </a:r>
            <a:r>
              <a:rPr lang="es-PE" b="1" dirty="0">
                <a:solidFill>
                  <a:srgbClr val="0066FF"/>
                </a:solidFill>
                <a:latin typeface="Arial" pitchFamily="34" charset="0"/>
                <a:cs typeface="Arial" pitchFamily="34" charset="0"/>
              </a:rPr>
              <a:t>electromotriz, es el impulso que mueve los electrones </a:t>
            </a:r>
            <a:r>
              <a:rPr lang="es-PE" b="1" dirty="0" smtClean="0">
                <a:solidFill>
                  <a:srgbClr val="0066FF"/>
                </a:solidFill>
                <a:latin typeface="Arial" pitchFamily="34" charset="0"/>
                <a:cs typeface="Arial" pitchFamily="34" charset="0"/>
              </a:rPr>
              <a:t>de un </a:t>
            </a:r>
            <a:r>
              <a:rPr lang="es-PE" b="1" dirty="0">
                <a:solidFill>
                  <a:srgbClr val="0066FF"/>
                </a:solidFill>
                <a:latin typeface="Arial" pitchFamily="34" charset="0"/>
                <a:cs typeface="Arial" pitchFamily="34" charset="0"/>
              </a:rPr>
              <a:t>punto a otro para que circule la corriente eléctrica.</a:t>
            </a:r>
          </a:p>
          <a:p>
            <a:r>
              <a:rPr lang="es-PE" b="1" dirty="0" smtClean="0">
                <a:solidFill>
                  <a:srgbClr val="0066FF"/>
                </a:solidFill>
                <a:latin typeface="Arial" pitchFamily="34" charset="0"/>
                <a:cs typeface="Arial" pitchFamily="34" charset="0"/>
              </a:rPr>
              <a:t>Unidad: </a:t>
            </a:r>
            <a:r>
              <a:rPr lang="es-PE" b="1" dirty="0">
                <a:solidFill>
                  <a:srgbClr val="0066FF"/>
                </a:solidFill>
                <a:latin typeface="Arial" pitchFamily="34" charset="0"/>
                <a:cs typeface="Arial" pitchFamily="34" charset="0"/>
              </a:rPr>
              <a:t>Voltio (V).</a:t>
            </a:r>
          </a:p>
        </p:txBody>
      </p:sp>
    </p:spTree>
    <p:extLst>
      <p:ext uri="{BB962C8B-B14F-4D97-AF65-F5344CB8AC3E}">
        <p14:creationId xmlns:p14="http://schemas.microsoft.com/office/powerpoint/2010/main" val="26652118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19</a:t>
            </a:fld>
            <a:endParaRPr lang="es-PE">
              <a:solidFill>
                <a:prstClr val="black">
                  <a:tint val="75000"/>
                </a:prstClr>
              </a:solidFill>
            </a:endParaRPr>
          </a:p>
        </p:txBody>
      </p:sp>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730" t="18685" r="28480" b="62369"/>
          <a:stretch/>
        </p:blipFill>
        <p:spPr bwMode="auto">
          <a:xfrm>
            <a:off x="7087246" y="2082815"/>
            <a:ext cx="1489282" cy="1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501" t="61861" r="28411" b="19243"/>
          <a:stretch/>
        </p:blipFill>
        <p:spPr bwMode="auto">
          <a:xfrm>
            <a:off x="7051675" y="4089609"/>
            <a:ext cx="1560425" cy="1524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Título"/>
          <p:cNvSpPr txBox="1">
            <a:spLocks/>
          </p:cNvSpPr>
          <p:nvPr/>
        </p:nvSpPr>
        <p:spPr>
          <a:xfrm>
            <a:off x="2267744" y="1159559"/>
            <a:ext cx="295232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800" dirty="0" smtClean="0">
                <a:solidFill>
                  <a:schemeClr val="accent5">
                    <a:lumMod val="75000"/>
                  </a:schemeClr>
                </a:solidFill>
                <a:latin typeface="Arial Black" pitchFamily="34" charset="0"/>
              </a:rPr>
              <a:t>MATERIALES</a:t>
            </a:r>
            <a:endParaRPr lang="es-PE" sz="2800" dirty="0">
              <a:solidFill>
                <a:schemeClr val="accent5">
                  <a:lumMod val="75000"/>
                </a:schemeClr>
              </a:solidFill>
              <a:latin typeface="Arial Black" pitchFamily="34" charset="0"/>
            </a:endParaRPr>
          </a:p>
        </p:txBody>
      </p:sp>
      <p:sp>
        <p:nvSpPr>
          <p:cNvPr id="8" name="7 Rectángulo"/>
          <p:cNvSpPr/>
          <p:nvPr/>
        </p:nvSpPr>
        <p:spPr>
          <a:xfrm>
            <a:off x="712222" y="1844824"/>
            <a:ext cx="5839397" cy="3416320"/>
          </a:xfrm>
          <a:prstGeom prst="rect">
            <a:avLst/>
          </a:prstGeom>
        </p:spPr>
        <p:txBody>
          <a:bodyPr wrap="square">
            <a:spAutoFit/>
          </a:bodyPr>
          <a:lstStyle/>
          <a:p>
            <a:pPr algn="just">
              <a:spcAft>
                <a:spcPts val="600"/>
              </a:spcAft>
            </a:pPr>
            <a:r>
              <a:rPr lang="es-PE" sz="2400" b="1" dirty="0" smtClean="0">
                <a:solidFill>
                  <a:srgbClr val="3366FF"/>
                </a:solidFill>
                <a:latin typeface="Arial" pitchFamily="34" charset="0"/>
                <a:cs typeface="Arial" pitchFamily="34" charset="0"/>
              </a:rPr>
              <a:t>Los materiales necesarios para la distribución eléctrica en una edificación, desde el punto de alimentación y que sirven para llevar la energía a los puntos de uso  </a:t>
            </a:r>
            <a:r>
              <a:rPr lang="es-PE" sz="2400" b="1" dirty="0" smtClean="0">
                <a:solidFill>
                  <a:schemeClr val="accent5">
                    <a:lumMod val="75000"/>
                  </a:schemeClr>
                </a:solidFill>
                <a:latin typeface="Arial" pitchFamily="34" charset="0"/>
                <a:cs typeface="Arial" pitchFamily="34" charset="0"/>
              </a:rPr>
              <a:t>(Conductores)</a:t>
            </a:r>
            <a:r>
              <a:rPr lang="es-PE" sz="2400" b="1" dirty="0" smtClean="0">
                <a:solidFill>
                  <a:srgbClr val="3366FF"/>
                </a:solidFill>
                <a:latin typeface="Arial" pitchFamily="34" charset="0"/>
                <a:cs typeface="Arial" pitchFamily="34" charset="0"/>
              </a:rPr>
              <a:t>; para contenerlos y protegerlos  </a:t>
            </a:r>
            <a:r>
              <a:rPr lang="es-PE" sz="2400" b="1" dirty="0" smtClean="0">
                <a:solidFill>
                  <a:schemeClr val="accent5">
                    <a:lumMod val="75000"/>
                  </a:schemeClr>
                </a:solidFill>
                <a:latin typeface="Arial" pitchFamily="34" charset="0"/>
                <a:cs typeface="Arial" pitchFamily="34" charset="0"/>
              </a:rPr>
              <a:t>(Conductos) </a:t>
            </a:r>
            <a:r>
              <a:rPr lang="es-PE" sz="2400" b="1" dirty="0" smtClean="0">
                <a:solidFill>
                  <a:srgbClr val="3366FF"/>
                </a:solidFill>
                <a:latin typeface="Arial" pitchFamily="34" charset="0"/>
                <a:cs typeface="Arial" pitchFamily="34" charset="0"/>
              </a:rPr>
              <a:t>y aquellos que sirven para unir y empalmar estos conductos  </a:t>
            </a:r>
            <a:r>
              <a:rPr lang="es-PE" sz="2400" b="1" dirty="0" smtClean="0">
                <a:solidFill>
                  <a:schemeClr val="accent5">
                    <a:lumMod val="75000"/>
                  </a:schemeClr>
                </a:solidFill>
                <a:latin typeface="Arial" pitchFamily="34" charset="0"/>
                <a:cs typeface="Arial" pitchFamily="34" charset="0"/>
              </a:rPr>
              <a:t>(Cajas).</a:t>
            </a:r>
          </a:p>
        </p:txBody>
      </p:sp>
    </p:spTree>
    <p:extLst>
      <p:ext uri="{BB962C8B-B14F-4D97-AF65-F5344CB8AC3E}">
        <p14:creationId xmlns:p14="http://schemas.microsoft.com/office/powerpoint/2010/main" val="37025968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20</a:t>
            </a:fld>
            <a:endParaRPr lang="es-PE">
              <a:solidFill>
                <a:prstClr val="black">
                  <a:tint val="75000"/>
                </a:prstClr>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894" t="39771" r="28072" b="41294"/>
          <a:stretch/>
        </p:blipFill>
        <p:spPr bwMode="auto">
          <a:xfrm>
            <a:off x="7223195" y="782616"/>
            <a:ext cx="1584176" cy="1438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Título"/>
          <p:cNvSpPr txBox="1">
            <a:spLocks/>
          </p:cNvSpPr>
          <p:nvPr/>
        </p:nvSpPr>
        <p:spPr>
          <a:xfrm>
            <a:off x="529281" y="332656"/>
            <a:ext cx="3682679"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dirty="0" smtClean="0">
                <a:solidFill>
                  <a:schemeClr val="accent5">
                    <a:lumMod val="75000"/>
                  </a:schemeClr>
                </a:solidFill>
                <a:latin typeface="Arial Black" pitchFamily="34" charset="0"/>
              </a:rPr>
              <a:t>CONDUCTORES</a:t>
            </a:r>
            <a:endParaRPr lang="es-PE" sz="2400" dirty="0">
              <a:solidFill>
                <a:schemeClr val="accent5">
                  <a:lumMod val="75000"/>
                </a:schemeClr>
              </a:solidFill>
              <a:latin typeface="Arial Black" pitchFamily="34" charset="0"/>
            </a:endParaRPr>
          </a:p>
        </p:txBody>
      </p:sp>
      <p:sp>
        <p:nvSpPr>
          <p:cNvPr id="4" name="3 Rectángulo"/>
          <p:cNvSpPr/>
          <p:nvPr/>
        </p:nvSpPr>
        <p:spPr>
          <a:xfrm>
            <a:off x="222477" y="1201349"/>
            <a:ext cx="8712968" cy="2031325"/>
          </a:xfrm>
          <a:prstGeom prst="rect">
            <a:avLst/>
          </a:prstGeom>
        </p:spPr>
        <p:txBody>
          <a:bodyPr wrap="square">
            <a:spAutoFit/>
          </a:bodyPr>
          <a:lstStyle/>
          <a:p>
            <a:r>
              <a:rPr lang="es-PE" b="1" dirty="0">
                <a:solidFill>
                  <a:srgbClr val="0033CC"/>
                </a:solidFill>
                <a:latin typeface="Arial" pitchFamily="34" charset="0"/>
                <a:cs typeface="Arial" pitchFamily="34" charset="0"/>
              </a:rPr>
              <a:t>Un conductor es un material a través del cual los </a:t>
            </a:r>
            <a:r>
              <a:rPr lang="es-PE" b="1" dirty="0" smtClean="0">
                <a:solidFill>
                  <a:srgbClr val="0033CC"/>
                </a:solidFill>
                <a:latin typeface="Arial" pitchFamily="34" charset="0"/>
                <a:cs typeface="Arial" pitchFamily="34" charset="0"/>
              </a:rPr>
              <a:t>electrones</a:t>
            </a:r>
          </a:p>
          <a:p>
            <a:r>
              <a:rPr lang="es-PE" b="1" dirty="0" smtClean="0">
                <a:solidFill>
                  <a:srgbClr val="0033CC"/>
                </a:solidFill>
                <a:latin typeface="Arial" pitchFamily="34" charset="0"/>
                <a:cs typeface="Arial" pitchFamily="34" charset="0"/>
              </a:rPr>
              <a:t> </a:t>
            </a:r>
            <a:r>
              <a:rPr lang="es-PE" b="1" dirty="0">
                <a:solidFill>
                  <a:srgbClr val="0033CC"/>
                </a:solidFill>
                <a:latin typeface="Arial" pitchFamily="34" charset="0"/>
                <a:cs typeface="Arial" pitchFamily="34" charset="0"/>
              </a:rPr>
              <a:t>fluyen fácilmente y permite </a:t>
            </a:r>
            <a:r>
              <a:rPr lang="es-PE" b="1" dirty="0" smtClean="0">
                <a:solidFill>
                  <a:srgbClr val="0033CC"/>
                </a:solidFill>
                <a:latin typeface="Arial" pitchFamily="34" charset="0"/>
                <a:cs typeface="Arial" pitchFamily="34" charset="0"/>
              </a:rPr>
              <a:t>el paso </a:t>
            </a:r>
            <a:r>
              <a:rPr lang="es-PE" b="1" dirty="0">
                <a:solidFill>
                  <a:srgbClr val="0033CC"/>
                </a:solidFill>
                <a:latin typeface="Arial" pitchFamily="34" charset="0"/>
                <a:cs typeface="Arial" pitchFamily="34" charset="0"/>
              </a:rPr>
              <a:t>de la corriente eléctrica.</a:t>
            </a:r>
          </a:p>
          <a:p>
            <a:r>
              <a:rPr lang="es-PE" b="1" dirty="0">
                <a:solidFill>
                  <a:srgbClr val="0033CC"/>
                </a:solidFill>
                <a:latin typeface="Arial" pitchFamily="34" charset="0"/>
                <a:cs typeface="Arial" pitchFamily="34" charset="0"/>
              </a:rPr>
              <a:t>El cobre</a:t>
            </a:r>
            <a:r>
              <a:rPr lang="es-PE" b="1" dirty="0" smtClean="0">
                <a:solidFill>
                  <a:srgbClr val="0033CC"/>
                </a:solidFill>
                <a:latin typeface="Arial" pitchFamily="34" charset="0"/>
                <a:cs typeface="Arial" pitchFamily="34" charset="0"/>
              </a:rPr>
              <a:t>, es el </a:t>
            </a:r>
            <a:r>
              <a:rPr lang="es-PE" b="1" dirty="0">
                <a:solidFill>
                  <a:srgbClr val="0033CC"/>
                </a:solidFill>
                <a:latin typeface="Arial" pitchFamily="34" charset="0"/>
                <a:cs typeface="Arial" pitchFamily="34" charset="0"/>
              </a:rPr>
              <a:t>más empleado en la fabricación de diferentes </a:t>
            </a:r>
            <a:endParaRPr lang="es-PE" b="1" dirty="0" smtClean="0">
              <a:solidFill>
                <a:srgbClr val="0033CC"/>
              </a:solidFill>
              <a:latin typeface="Arial" pitchFamily="34" charset="0"/>
              <a:cs typeface="Arial" pitchFamily="34" charset="0"/>
            </a:endParaRPr>
          </a:p>
          <a:p>
            <a:r>
              <a:rPr lang="es-PE" b="1" dirty="0" smtClean="0">
                <a:solidFill>
                  <a:srgbClr val="0033CC"/>
                </a:solidFill>
                <a:latin typeface="Arial" pitchFamily="34" charset="0"/>
                <a:cs typeface="Arial" pitchFamily="34" charset="0"/>
              </a:rPr>
              <a:t>tipos de </a:t>
            </a:r>
            <a:r>
              <a:rPr lang="es-PE" b="1" dirty="0">
                <a:solidFill>
                  <a:srgbClr val="0033CC"/>
                </a:solidFill>
                <a:latin typeface="Arial" pitchFamily="34" charset="0"/>
                <a:cs typeface="Arial" pitchFamily="34" charset="0"/>
              </a:rPr>
              <a:t>conductores y cables eléctricos</a:t>
            </a:r>
            <a:r>
              <a:rPr lang="es-PE" b="1" dirty="0" smtClean="0">
                <a:solidFill>
                  <a:srgbClr val="0033CC"/>
                </a:solidFill>
                <a:latin typeface="Arial" pitchFamily="34" charset="0"/>
                <a:cs typeface="Arial" pitchFamily="34" charset="0"/>
              </a:rPr>
              <a:t>.</a:t>
            </a:r>
          </a:p>
          <a:p>
            <a:endParaRPr lang="es-PE" b="1" dirty="0">
              <a:solidFill>
                <a:srgbClr val="0033CC"/>
              </a:solidFill>
              <a:latin typeface="Arial" pitchFamily="34" charset="0"/>
              <a:cs typeface="Arial" pitchFamily="34" charset="0"/>
            </a:endParaRPr>
          </a:p>
          <a:p>
            <a:r>
              <a:rPr lang="es-PE" b="1" dirty="0">
                <a:solidFill>
                  <a:srgbClr val="0033CC"/>
                </a:solidFill>
                <a:latin typeface="Arial" pitchFamily="34" charset="0"/>
                <a:cs typeface="Arial" pitchFamily="34" charset="0"/>
              </a:rPr>
              <a:t>Los conductores eléctricos están cubiertos por </a:t>
            </a:r>
            <a:r>
              <a:rPr lang="es-PE" b="1" dirty="0" smtClean="0">
                <a:solidFill>
                  <a:srgbClr val="0033CC"/>
                </a:solidFill>
                <a:latin typeface="Arial" pitchFamily="34" charset="0"/>
                <a:cs typeface="Arial" pitchFamily="34" charset="0"/>
              </a:rPr>
              <a:t>una capa </a:t>
            </a:r>
            <a:r>
              <a:rPr lang="es-PE" b="1" dirty="0">
                <a:solidFill>
                  <a:srgbClr val="0033CC"/>
                </a:solidFill>
                <a:latin typeface="Arial" pitchFamily="34" charset="0"/>
                <a:cs typeface="Arial" pitchFamily="34" charset="0"/>
              </a:rPr>
              <a:t>aislante de polivinilo y se clasifican según </a:t>
            </a:r>
            <a:r>
              <a:rPr lang="es-PE" b="1" dirty="0" smtClean="0">
                <a:solidFill>
                  <a:srgbClr val="0033CC"/>
                </a:solidFill>
                <a:latin typeface="Arial" pitchFamily="34" charset="0"/>
                <a:cs typeface="Arial" pitchFamily="34" charset="0"/>
              </a:rPr>
              <a:t>sus características </a:t>
            </a:r>
            <a:r>
              <a:rPr lang="es-PE" b="1" dirty="0">
                <a:solidFill>
                  <a:srgbClr val="0033CC"/>
                </a:solidFill>
                <a:latin typeface="Arial" pitchFamily="34" charset="0"/>
                <a:cs typeface="Arial" pitchFamily="34" charset="0"/>
              </a:rPr>
              <a:t>y </a:t>
            </a:r>
            <a:r>
              <a:rPr lang="es-PE" b="1" dirty="0" smtClean="0">
                <a:solidFill>
                  <a:srgbClr val="0033CC"/>
                </a:solidFill>
                <a:latin typeface="Arial" pitchFamily="34" charset="0"/>
                <a:cs typeface="Arial" pitchFamily="34" charset="0"/>
              </a:rPr>
              <a:t>funciones.</a:t>
            </a:r>
          </a:p>
        </p:txBody>
      </p:sp>
      <p:pic>
        <p:nvPicPr>
          <p:cNvPr id="2355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7160" t="6933" b="7057"/>
          <a:stretch/>
        </p:blipFill>
        <p:spPr bwMode="auto">
          <a:xfrm>
            <a:off x="5809432" y="5282619"/>
            <a:ext cx="2827526" cy="108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Rectángulo"/>
          <p:cNvSpPr/>
          <p:nvPr/>
        </p:nvSpPr>
        <p:spPr>
          <a:xfrm>
            <a:off x="141950" y="3434642"/>
            <a:ext cx="8932108" cy="1477328"/>
          </a:xfrm>
          <a:prstGeom prst="rect">
            <a:avLst/>
          </a:prstGeom>
        </p:spPr>
        <p:txBody>
          <a:bodyPr wrap="square">
            <a:spAutoFit/>
          </a:bodyPr>
          <a:lstStyle/>
          <a:p>
            <a:pPr marL="285750" indent="-285750">
              <a:buFont typeface="Arial" pitchFamily="34" charset="0"/>
              <a:buChar char="•"/>
            </a:pPr>
            <a:r>
              <a:rPr lang="es-PE" b="1" dirty="0">
                <a:solidFill>
                  <a:srgbClr val="0033CC"/>
                </a:solidFill>
                <a:latin typeface="Arial" pitchFamily="34" charset="0"/>
                <a:cs typeface="Arial" pitchFamily="34" charset="0"/>
              </a:rPr>
              <a:t>El </a:t>
            </a:r>
            <a:r>
              <a:rPr lang="es-PE" b="1" dirty="0">
                <a:solidFill>
                  <a:schemeClr val="accent5">
                    <a:lumMod val="75000"/>
                  </a:schemeClr>
                </a:solidFill>
                <a:latin typeface="Arial" pitchFamily="34" charset="0"/>
                <a:cs typeface="Arial" pitchFamily="34" charset="0"/>
              </a:rPr>
              <a:t>alambre rígido </a:t>
            </a:r>
            <a:r>
              <a:rPr lang="es-PE" b="1" dirty="0" smtClean="0">
                <a:solidFill>
                  <a:schemeClr val="accent5">
                    <a:lumMod val="75000"/>
                  </a:schemeClr>
                </a:solidFill>
                <a:latin typeface="Arial" pitchFamily="34" charset="0"/>
                <a:cs typeface="Arial" pitchFamily="34" charset="0"/>
              </a:rPr>
              <a:t>ó sólido,</a:t>
            </a:r>
            <a:r>
              <a:rPr lang="es-PE" b="1" dirty="0" smtClean="0">
                <a:solidFill>
                  <a:srgbClr val="0033CC"/>
                </a:solidFill>
                <a:latin typeface="Arial" pitchFamily="34" charset="0"/>
                <a:cs typeface="Arial" pitchFamily="34" charset="0"/>
              </a:rPr>
              <a:t> consta </a:t>
            </a:r>
            <a:r>
              <a:rPr lang="es-PE" b="1" dirty="0">
                <a:solidFill>
                  <a:srgbClr val="0033CC"/>
                </a:solidFill>
                <a:latin typeface="Arial" pitchFamily="34" charset="0"/>
                <a:cs typeface="Arial" pitchFamily="34" charset="0"/>
              </a:rPr>
              <a:t>de un </a:t>
            </a:r>
            <a:r>
              <a:rPr lang="es-PE" b="1" dirty="0" smtClean="0">
                <a:solidFill>
                  <a:srgbClr val="0033CC"/>
                </a:solidFill>
                <a:latin typeface="Arial" pitchFamily="34" charset="0"/>
                <a:cs typeface="Arial" pitchFamily="34" charset="0"/>
              </a:rPr>
              <a:t>solo</a:t>
            </a:r>
          </a:p>
          <a:p>
            <a:r>
              <a:rPr lang="es-PE" b="1" dirty="0">
                <a:solidFill>
                  <a:srgbClr val="0033CC"/>
                </a:solidFill>
                <a:latin typeface="Arial" pitchFamily="34" charset="0"/>
                <a:cs typeface="Arial" pitchFamily="34" charset="0"/>
              </a:rPr>
              <a:t> </a:t>
            </a:r>
            <a:r>
              <a:rPr lang="es-PE" b="1" dirty="0" smtClean="0">
                <a:solidFill>
                  <a:srgbClr val="0033CC"/>
                </a:solidFill>
                <a:latin typeface="Arial" pitchFamily="34" charset="0"/>
                <a:cs typeface="Arial" pitchFamily="34" charset="0"/>
              </a:rPr>
              <a:t>    </a:t>
            </a:r>
            <a:r>
              <a:rPr lang="es-PE" b="1" dirty="0">
                <a:solidFill>
                  <a:srgbClr val="0033CC"/>
                </a:solidFill>
                <a:latin typeface="Arial" pitchFamily="34" charset="0"/>
                <a:cs typeface="Arial" pitchFamily="34" charset="0"/>
              </a:rPr>
              <a:t>hilo </a:t>
            </a:r>
            <a:r>
              <a:rPr lang="es-PE" b="1" dirty="0" smtClean="0">
                <a:solidFill>
                  <a:srgbClr val="0033CC"/>
                </a:solidFill>
                <a:latin typeface="Arial" pitchFamily="34" charset="0"/>
                <a:cs typeface="Arial" pitchFamily="34" charset="0"/>
              </a:rPr>
              <a:t>de  cobre, cubierto </a:t>
            </a:r>
            <a:r>
              <a:rPr lang="es-PE" b="1" dirty="0">
                <a:solidFill>
                  <a:srgbClr val="0033CC"/>
                </a:solidFill>
                <a:latin typeface="Arial" pitchFamily="34" charset="0"/>
                <a:cs typeface="Arial" pitchFamily="34" charset="0"/>
              </a:rPr>
              <a:t>por una capa </a:t>
            </a:r>
            <a:r>
              <a:rPr lang="es-PE" b="1" dirty="0" smtClean="0">
                <a:solidFill>
                  <a:srgbClr val="0033CC"/>
                </a:solidFill>
                <a:latin typeface="Arial" pitchFamily="34" charset="0"/>
                <a:cs typeface="Arial" pitchFamily="34" charset="0"/>
              </a:rPr>
              <a:t>aislante</a:t>
            </a:r>
          </a:p>
          <a:p>
            <a:r>
              <a:rPr lang="es-PE" b="1" dirty="0">
                <a:solidFill>
                  <a:srgbClr val="0033CC"/>
                </a:solidFill>
                <a:latin typeface="Arial" pitchFamily="34" charset="0"/>
                <a:cs typeface="Arial" pitchFamily="34" charset="0"/>
              </a:rPr>
              <a:t> </a:t>
            </a:r>
            <a:r>
              <a:rPr lang="es-PE" b="1" dirty="0" smtClean="0">
                <a:solidFill>
                  <a:srgbClr val="0033CC"/>
                </a:solidFill>
                <a:latin typeface="Arial" pitchFamily="34" charset="0"/>
                <a:cs typeface="Arial" pitchFamily="34" charset="0"/>
              </a:rPr>
              <a:t>   </a:t>
            </a:r>
            <a:r>
              <a:rPr lang="es-PE" b="1" dirty="0">
                <a:solidFill>
                  <a:srgbClr val="0033CC"/>
                </a:solidFill>
                <a:latin typeface="Arial" pitchFamily="34" charset="0"/>
                <a:cs typeface="Arial" pitchFamily="34" charset="0"/>
              </a:rPr>
              <a:t>de polivinilo; </a:t>
            </a:r>
            <a:r>
              <a:rPr lang="es-PE" b="1" dirty="0" smtClean="0">
                <a:solidFill>
                  <a:srgbClr val="0033CC"/>
                </a:solidFill>
                <a:latin typeface="Arial" pitchFamily="34" charset="0"/>
                <a:cs typeface="Arial" pitchFamily="34" charset="0"/>
              </a:rPr>
              <a:t>de colores </a:t>
            </a:r>
            <a:r>
              <a:rPr lang="es-PE" b="1" dirty="0">
                <a:solidFill>
                  <a:srgbClr val="0033CC"/>
                </a:solidFill>
                <a:latin typeface="Arial" pitchFamily="34" charset="0"/>
                <a:cs typeface="Arial" pitchFamily="34" charset="0"/>
              </a:rPr>
              <a:t>diferentes: rojo, azul</a:t>
            </a:r>
            <a:r>
              <a:rPr lang="es-PE" b="1" dirty="0" smtClean="0">
                <a:solidFill>
                  <a:srgbClr val="0033CC"/>
                </a:solidFill>
                <a:latin typeface="Arial" pitchFamily="34" charset="0"/>
                <a:cs typeface="Arial" pitchFamily="34" charset="0"/>
              </a:rPr>
              <a:t>,</a:t>
            </a:r>
          </a:p>
          <a:p>
            <a:r>
              <a:rPr lang="es-PE" b="1" dirty="0">
                <a:solidFill>
                  <a:srgbClr val="0033CC"/>
                </a:solidFill>
                <a:latin typeface="Arial" pitchFamily="34" charset="0"/>
                <a:cs typeface="Arial" pitchFamily="34" charset="0"/>
              </a:rPr>
              <a:t> </a:t>
            </a:r>
            <a:r>
              <a:rPr lang="es-PE" b="1" dirty="0" smtClean="0">
                <a:solidFill>
                  <a:srgbClr val="0033CC"/>
                </a:solidFill>
                <a:latin typeface="Arial" pitchFamily="34" charset="0"/>
                <a:cs typeface="Arial" pitchFamily="34" charset="0"/>
              </a:rPr>
              <a:t>    </a:t>
            </a:r>
            <a:r>
              <a:rPr lang="es-PE" b="1" dirty="0">
                <a:solidFill>
                  <a:srgbClr val="0033CC"/>
                </a:solidFill>
                <a:latin typeface="Arial" pitchFamily="34" charset="0"/>
                <a:cs typeface="Arial" pitchFamily="34" charset="0"/>
              </a:rPr>
              <a:t>amarillo, blanco</a:t>
            </a:r>
            <a:r>
              <a:rPr lang="es-PE" b="1" dirty="0" smtClean="0">
                <a:solidFill>
                  <a:srgbClr val="0033CC"/>
                </a:solidFill>
                <a:latin typeface="Arial" pitchFamily="34" charset="0"/>
                <a:cs typeface="Arial" pitchFamily="34" charset="0"/>
              </a:rPr>
              <a:t>, negro</a:t>
            </a:r>
            <a:r>
              <a:rPr lang="es-PE" b="1" dirty="0">
                <a:solidFill>
                  <a:srgbClr val="0033CC"/>
                </a:solidFill>
                <a:latin typeface="Arial" pitchFamily="34" charset="0"/>
                <a:cs typeface="Arial" pitchFamily="34" charset="0"/>
              </a:rPr>
              <a:t>, etc</a:t>
            </a:r>
            <a:r>
              <a:rPr lang="es-PE" b="1" dirty="0" smtClean="0">
                <a:solidFill>
                  <a:srgbClr val="0033CC"/>
                </a:solidFill>
                <a:latin typeface="Arial" pitchFamily="34" charset="0"/>
                <a:cs typeface="Arial" pitchFamily="34" charset="0"/>
              </a:rPr>
              <a:t>.</a:t>
            </a:r>
          </a:p>
          <a:p>
            <a:r>
              <a:rPr lang="es-PE" b="1" dirty="0">
                <a:solidFill>
                  <a:srgbClr val="0033CC"/>
                </a:solidFill>
                <a:latin typeface="Arial" pitchFamily="34" charset="0"/>
                <a:cs typeface="Arial" pitchFamily="34" charset="0"/>
              </a:rPr>
              <a:t> </a:t>
            </a:r>
            <a:r>
              <a:rPr lang="es-PE" b="1" dirty="0" smtClean="0">
                <a:solidFill>
                  <a:srgbClr val="0033CC"/>
                </a:solidFill>
                <a:latin typeface="Arial" pitchFamily="34" charset="0"/>
                <a:cs typeface="Arial" pitchFamily="34" charset="0"/>
              </a:rPr>
              <a:t>    Se emplean en instalaciones empotradas.</a:t>
            </a:r>
            <a:endParaRPr lang="es-PE" b="1" dirty="0">
              <a:solidFill>
                <a:srgbClr val="0033CC"/>
              </a:solidFill>
              <a:latin typeface="Arial" pitchFamily="34" charset="0"/>
              <a:cs typeface="Arial" pitchFamily="34" charset="0"/>
            </a:endParaRPr>
          </a:p>
        </p:txBody>
      </p:sp>
      <p:sp>
        <p:nvSpPr>
          <p:cNvPr id="14" name="13 Rectángulo"/>
          <p:cNvSpPr/>
          <p:nvPr/>
        </p:nvSpPr>
        <p:spPr>
          <a:xfrm>
            <a:off x="178847" y="5181292"/>
            <a:ext cx="5400600" cy="1200329"/>
          </a:xfrm>
          <a:prstGeom prst="rect">
            <a:avLst/>
          </a:prstGeom>
        </p:spPr>
        <p:txBody>
          <a:bodyPr wrap="square">
            <a:spAutoFit/>
          </a:bodyPr>
          <a:lstStyle/>
          <a:p>
            <a:pPr marL="285750" indent="-285750">
              <a:buFont typeface="Arial" pitchFamily="34" charset="0"/>
              <a:buChar char="•"/>
            </a:pPr>
            <a:r>
              <a:rPr lang="es-PE" b="1" dirty="0">
                <a:solidFill>
                  <a:srgbClr val="0033CC"/>
                </a:solidFill>
                <a:latin typeface="Arial" pitchFamily="34" charset="0"/>
                <a:cs typeface="Arial" pitchFamily="34" charset="0"/>
              </a:rPr>
              <a:t>El </a:t>
            </a:r>
            <a:r>
              <a:rPr lang="es-PE" b="1" dirty="0" smtClean="0">
                <a:solidFill>
                  <a:srgbClr val="0033CC"/>
                </a:solidFill>
                <a:latin typeface="Arial" pitchFamily="34" charset="0"/>
                <a:cs typeface="Arial" pitchFamily="34" charset="0"/>
              </a:rPr>
              <a:t> </a:t>
            </a:r>
            <a:r>
              <a:rPr lang="es-PE" b="1" dirty="0">
                <a:solidFill>
                  <a:schemeClr val="accent5">
                    <a:lumMod val="75000"/>
                  </a:schemeClr>
                </a:solidFill>
                <a:latin typeface="Arial" pitchFamily="34" charset="0"/>
                <a:cs typeface="Arial" pitchFamily="34" charset="0"/>
              </a:rPr>
              <a:t>cable mellizo </a:t>
            </a:r>
            <a:r>
              <a:rPr lang="es-PE" b="1" dirty="0">
                <a:solidFill>
                  <a:srgbClr val="0033CC"/>
                </a:solidFill>
                <a:latin typeface="Arial" pitchFamily="34" charset="0"/>
                <a:cs typeface="Arial" pitchFamily="34" charset="0"/>
              </a:rPr>
              <a:t>tiene la particularidad de tener </a:t>
            </a:r>
            <a:r>
              <a:rPr lang="es-PE" b="1" dirty="0" smtClean="0">
                <a:solidFill>
                  <a:srgbClr val="0033CC"/>
                </a:solidFill>
                <a:latin typeface="Arial" pitchFamily="34" charset="0"/>
                <a:cs typeface="Arial" pitchFamily="34" charset="0"/>
              </a:rPr>
              <a:t>2 </a:t>
            </a:r>
            <a:r>
              <a:rPr lang="es-PE" b="1" dirty="0">
                <a:solidFill>
                  <a:srgbClr val="0033CC"/>
                </a:solidFill>
                <a:latin typeface="Arial" pitchFamily="34" charset="0"/>
                <a:cs typeface="Arial" pitchFamily="34" charset="0"/>
              </a:rPr>
              <a:t>conductores compuestos por </a:t>
            </a:r>
            <a:r>
              <a:rPr lang="es-PE" b="1" dirty="0" smtClean="0">
                <a:solidFill>
                  <a:srgbClr val="0033CC"/>
                </a:solidFill>
                <a:latin typeface="Arial" pitchFamily="34" charset="0"/>
                <a:cs typeface="Arial" pitchFamily="34" charset="0"/>
              </a:rPr>
              <a:t>varios hilos </a:t>
            </a:r>
            <a:r>
              <a:rPr lang="es-PE" b="1" dirty="0">
                <a:solidFill>
                  <a:srgbClr val="0033CC"/>
                </a:solidFill>
                <a:latin typeface="Arial" pitchFamily="34" charset="0"/>
                <a:cs typeface="Arial" pitchFamily="34" charset="0"/>
              </a:rPr>
              <a:t>finos de cobre</a:t>
            </a:r>
            <a:r>
              <a:rPr lang="es-PE" b="1" dirty="0" smtClean="0">
                <a:solidFill>
                  <a:srgbClr val="0033CC"/>
                </a:solidFill>
                <a:latin typeface="Arial" pitchFamily="34" charset="0"/>
                <a:cs typeface="Arial" pitchFamily="34" charset="0"/>
              </a:rPr>
              <a:t>.</a:t>
            </a:r>
          </a:p>
          <a:p>
            <a:pPr marL="285750" indent="-285750">
              <a:buFont typeface="Arial" pitchFamily="34" charset="0"/>
              <a:buChar char="•"/>
            </a:pPr>
            <a:r>
              <a:rPr lang="es-PE" b="1" dirty="0" smtClean="0">
                <a:solidFill>
                  <a:srgbClr val="0033CC"/>
                </a:solidFill>
                <a:latin typeface="Arial" pitchFamily="34" charset="0"/>
                <a:cs typeface="Arial" pitchFamily="34" charset="0"/>
              </a:rPr>
              <a:t>Actualmente está prohibido su uso.</a:t>
            </a:r>
            <a:endParaRPr lang="es-PE" b="1" dirty="0">
              <a:solidFill>
                <a:srgbClr val="0033CC"/>
              </a:solidFill>
              <a:latin typeface="Arial" pitchFamily="34" charset="0"/>
              <a:cs typeface="Arial" pitchFamily="34" charset="0"/>
            </a:endParaRPr>
          </a:p>
        </p:txBody>
      </p:sp>
      <p:pic>
        <p:nvPicPr>
          <p:cNvPr id="2560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8491" t="62007" b="-1"/>
          <a:stretch/>
        </p:blipFill>
        <p:spPr bwMode="auto">
          <a:xfrm rot="10800000">
            <a:off x="5887768" y="3853152"/>
            <a:ext cx="2749190" cy="564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98238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21</a:t>
            </a:fld>
            <a:endParaRPr lang="es-PE">
              <a:solidFill>
                <a:prstClr val="black">
                  <a:tint val="75000"/>
                </a:prstClr>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3629434683"/>
              </p:ext>
            </p:extLst>
          </p:nvPr>
        </p:nvGraphicFramePr>
        <p:xfrm>
          <a:off x="324284" y="548680"/>
          <a:ext cx="8640961" cy="5570146"/>
        </p:xfrm>
        <a:graphic>
          <a:graphicData uri="http://schemas.openxmlformats.org/drawingml/2006/table">
            <a:tbl>
              <a:tblPr firstRow="1" bandRow="1">
                <a:tableStyleId>{5C22544A-7EE6-4342-B048-85BDC9FD1C3A}</a:tableStyleId>
              </a:tblPr>
              <a:tblGrid>
                <a:gridCol w="2215632"/>
                <a:gridCol w="3545009"/>
                <a:gridCol w="2880320"/>
              </a:tblGrid>
              <a:tr h="792088">
                <a:tc gridSpan="3">
                  <a:txBody>
                    <a:bodyPr/>
                    <a:lstStyle/>
                    <a:p>
                      <a:pPr algn="ctr"/>
                      <a:r>
                        <a:rPr lang="es-PE" dirty="0" smtClean="0"/>
                        <a:t>TABLA</a:t>
                      </a:r>
                      <a:r>
                        <a:rPr lang="es-PE" baseline="0" dirty="0" smtClean="0"/>
                        <a:t> </a:t>
                      </a:r>
                      <a:r>
                        <a:rPr lang="es-PE" dirty="0" smtClean="0"/>
                        <a:t> 4 IV.</a:t>
                      </a:r>
                      <a:r>
                        <a:rPr lang="es-PE" baseline="0" dirty="0" smtClean="0"/>
                        <a:t> </a:t>
                      </a:r>
                    </a:p>
                    <a:p>
                      <a:pPr algn="ctr"/>
                      <a:r>
                        <a:rPr lang="es-PE" baseline="0" dirty="0" smtClean="0"/>
                        <a:t>CONDUCTORES NORMALMENTE USADOS EN INSTALACIONES INTERIORES</a:t>
                      </a:r>
                      <a:endParaRPr lang="es-PE" dirty="0"/>
                    </a:p>
                  </a:txBody>
                  <a:tcPr/>
                </a:tc>
                <a:tc hMerge="1">
                  <a:txBody>
                    <a:bodyPr/>
                    <a:lstStyle/>
                    <a:p>
                      <a:endParaRPr lang="es-PE" dirty="0"/>
                    </a:p>
                  </a:txBody>
                  <a:tcPr/>
                </a:tc>
                <a:tc hMerge="1">
                  <a:txBody>
                    <a:bodyPr/>
                    <a:lstStyle/>
                    <a:p>
                      <a:endParaRPr lang="es-PE"/>
                    </a:p>
                  </a:txBody>
                  <a:tcPr/>
                </a:tc>
              </a:tr>
              <a:tr h="361180">
                <a:tc>
                  <a:txBody>
                    <a:bodyPr/>
                    <a:lstStyle/>
                    <a:p>
                      <a:r>
                        <a:rPr lang="es-PE" sz="2000" b="1" dirty="0" smtClean="0">
                          <a:solidFill>
                            <a:srgbClr val="0033CC"/>
                          </a:solidFill>
                          <a:latin typeface="Arial" pitchFamily="34" charset="0"/>
                          <a:cs typeface="Arial" pitchFamily="34" charset="0"/>
                        </a:rPr>
                        <a:t>TIPO</a:t>
                      </a:r>
                      <a:endParaRPr lang="es-PE" sz="2000" b="1" dirty="0">
                        <a:solidFill>
                          <a:srgbClr val="0033CC"/>
                        </a:solidFill>
                        <a:latin typeface="Arial" pitchFamily="34" charset="0"/>
                        <a:cs typeface="Arial" pitchFamily="34" charset="0"/>
                      </a:endParaRPr>
                    </a:p>
                  </a:txBody>
                  <a:tcPr/>
                </a:tc>
                <a:tc>
                  <a:txBody>
                    <a:bodyPr/>
                    <a:lstStyle/>
                    <a:p>
                      <a:pPr algn="ctr"/>
                      <a:r>
                        <a:rPr lang="es-PE" sz="2000" b="1" dirty="0" smtClean="0">
                          <a:solidFill>
                            <a:srgbClr val="0033CC"/>
                          </a:solidFill>
                          <a:latin typeface="Arial" pitchFamily="34" charset="0"/>
                          <a:cs typeface="Arial" pitchFamily="34" charset="0"/>
                        </a:rPr>
                        <a:t>TW</a:t>
                      </a:r>
                      <a:endParaRPr lang="es-PE" sz="2000" b="1" dirty="0">
                        <a:solidFill>
                          <a:srgbClr val="0033CC"/>
                        </a:solidFill>
                        <a:latin typeface="Arial" pitchFamily="34" charset="0"/>
                        <a:cs typeface="Arial" pitchFamily="34" charset="0"/>
                      </a:endParaRPr>
                    </a:p>
                  </a:txBody>
                  <a:tcPr/>
                </a:tc>
                <a:tc>
                  <a:txBody>
                    <a:bodyPr/>
                    <a:lstStyle/>
                    <a:p>
                      <a:pPr algn="ctr"/>
                      <a:r>
                        <a:rPr lang="es-PE" sz="2000" b="1" dirty="0" smtClean="0">
                          <a:solidFill>
                            <a:srgbClr val="0033CC"/>
                          </a:solidFill>
                          <a:latin typeface="Arial" pitchFamily="34" charset="0"/>
                          <a:cs typeface="Arial" pitchFamily="34" charset="0"/>
                        </a:rPr>
                        <a:t>THW</a:t>
                      </a:r>
                      <a:endParaRPr lang="es-PE" sz="2000" b="1" dirty="0">
                        <a:solidFill>
                          <a:srgbClr val="0033CC"/>
                        </a:solidFill>
                        <a:latin typeface="Arial" pitchFamily="34" charset="0"/>
                        <a:cs typeface="Arial" pitchFamily="34" charset="0"/>
                      </a:endParaRPr>
                    </a:p>
                  </a:txBody>
                  <a:tcPr/>
                </a:tc>
              </a:tr>
              <a:tr h="1173836">
                <a:tc>
                  <a:txBody>
                    <a:bodyPr/>
                    <a:lstStyle/>
                    <a:p>
                      <a:r>
                        <a:rPr lang="es-PE" sz="2000" b="1" dirty="0" smtClean="0">
                          <a:solidFill>
                            <a:srgbClr val="0033CC"/>
                          </a:solidFill>
                          <a:latin typeface="Arial" pitchFamily="34" charset="0"/>
                          <a:cs typeface="Arial" pitchFamily="34" charset="0"/>
                        </a:rPr>
                        <a:t>Características</a:t>
                      </a:r>
                      <a:endParaRPr lang="es-PE" sz="2000" b="1" dirty="0">
                        <a:solidFill>
                          <a:srgbClr val="0033CC"/>
                        </a:solidFill>
                        <a:latin typeface="Arial" pitchFamily="34" charset="0"/>
                        <a:cs typeface="Arial" pitchFamily="34" charset="0"/>
                      </a:endParaRPr>
                    </a:p>
                  </a:txBody>
                  <a:tcPr anchor="ctr"/>
                </a:tc>
                <a:tc>
                  <a:txBody>
                    <a:bodyPr/>
                    <a:lstStyle/>
                    <a:p>
                      <a:r>
                        <a:rPr lang="es-PE" sz="2000" b="1" dirty="0" smtClean="0">
                          <a:solidFill>
                            <a:srgbClr val="0033CC"/>
                          </a:solidFill>
                          <a:latin typeface="Arial" pitchFamily="34" charset="0"/>
                          <a:cs typeface="Arial" pitchFamily="34" charset="0"/>
                        </a:rPr>
                        <a:t>Termoplástico</a:t>
                      </a:r>
                    </a:p>
                    <a:p>
                      <a:r>
                        <a:rPr lang="es-PE" sz="2000" b="1" dirty="0" smtClean="0">
                          <a:solidFill>
                            <a:srgbClr val="0033CC"/>
                          </a:solidFill>
                          <a:latin typeface="Arial" pitchFamily="34" charset="0"/>
                          <a:cs typeface="Arial" pitchFamily="34" charset="0"/>
                        </a:rPr>
                        <a:t>Resistente</a:t>
                      </a:r>
                      <a:r>
                        <a:rPr lang="es-PE" sz="2000" b="1" baseline="0" dirty="0" smtClean="0">
                          <a:solidFill>
                            <a:srgbClr val="0033CC"/>
                          </a:solidFill>
                          <a:latin typeface="Arial" pitchFamily="34" charset="0"/>
                          <a:cs typeface="Arial" pitchFamily="34" charset="0"/>
                        </a:rPr>
                        <a:t> a la humedad</a:t>
                      </a:r>
                      <a:endParaRPr lang="es-PE" sz="2000" b="1" dirty="0">
                        <a:solidFill>
                          <a:srgbClr val="0033CC"/>
                        </a:solidFill>
                        <a:latin typeface="Arial" pitchFamily="34" charset="0"/>
                        <a:cs typeface="Arial" pitchFamily="34" charset="0"/>
                      </a:endParaRPr>
                    </a:p>
                  </a:txBody>
                  <a:tcPr anchor="ctr"/>
                </a:tc>
                <a:tc>
                  <a:txBody>
                    <a:bodyPr/>
                    <a:lstStyle/>
                    <a:p>
                      <a:r>
                        <a:rPr lang="es-PE" sz="2000" b="1" dirty="0" smtClean="0">
                          <a:solidFill>
                            <a:srgbClr val="0033CC"/>
                          </a:solidFill>
                          <a:latin typeface="Arial" pitchFamily="34" charset="0"/>
                          <a:cs typeface="Arial" pitchFamily="34" charset="0"/>
                        </a:rPr>
                        <a:t>Termoplástico</a:t>
                      </a:r>
                    </a:p>
                    <a:p>
                      <a:r>
                        <a:rPr lang="es-PE" sz="2000" b="1" dirty="0" smtClean="0">
                          <a:solidFill>
                            <a:srgbClr val="0033CC"/>
                          </a:solidFill>
                          <a:latin typeface="Arial" pitchFamily="34" charset="0"/>
                          <a:cs typeface="Arial" pitchFamily="34" charset="0"/>
                        </a:rPr>
                        <a:t>Resistente</a:t>
                      </a:r>
                      <a:r>
                        <a:rPr lang="es-PE" sz="2000" b="1" baseline="0" dirty="0" smtClean="0">
                          <a:solidFill>
                            <a:srgbClr val="0033CC"/>
                          </a:solidFill>
                          <a:latin typeface="Arial" pitchFamily="34" charset="0"/>
                          <a:cs typeface="Arial" pitchFamily="34" charset="0"/>
                        </a:rPr>
                        <a:t> a la humedad y calor</a:t>
                      </a:r>
                      <a:endParaRPr lang="es-PE" sz="2000" b="1" dirty="0">
                        <a:solidFill>
                          <a:srgbClr val="0033CC"/>
                        </a:solidFill>
                        <a:latin typeface="Arial" pitchFamily="34" charset="0"/>
                        <a:cs typeface="Arial" pitchFamily="34" charset="0"/>
                      </a:endParaRPr>
                    </a:p>
                  </a:txBody>
                  <a:tcPr anchor="ctr"/>
                </a:tc>
              </a:tr>
              <a:tr h="632066">
                <a:tc>
                  <a:txBody>
                    <a:bodyPr/>
                    <a:lstStyle/>
                    <a:p>
                      <a:r>
                        <a:rPr lang="es-PE" sz="2000" b="1" dirty="0" smtClean="0">
                          <a:solidFill>
                            <a:srgbClr val="0033CC"/>
                          </a:solidFill>
                          <a:latin typeface="Arial" pitchFamily="34" charset="0"/>
                          <a:cs typeface="Arial" pitchFamily="34" charset="0"/>
                        </a:rPr>
                        <a:t>Temperatura máxima de</a:t>
                      </a:r>
                      <a:r>
                        <a:rPr lang="es-PE" sz="2000" b="1" baseline="0" dirty="0" smtClean="0">
                          <a:solidFill>
                            <a:srgbClr val="0033CC"/>
                          </a:solidFill>
                          <a:latin typeface="Arial" pitchFamily="34" charset="0"/>
                          <a:cs typeface="Arial" pitchFamily="34" charset="0"/>
                        </a:rPr>
                        <a:t> operar</a:t>
                      </a:r>
                      <a:endParaRPr lang="es-PE" sz="2000" b="1" dirty="0">
                        <a:solidFill>
                          <a:srgbClr val="0033CC"/>
                        </a:solidFill>
                        <a:latin typeface="Arial" pitchFamily="34" charset="0"/>
                        <a:cs typeface="Arial" pitchFamily="34" charset="0"/>
                      </a:endParaRPr>
                    </a:p>
                  </a:txBody>
                  <a:tcPr anchor="ctr"/>
                </a:tc>
                <a:tc>
                  <a:txBody>
                    <a:bodyPr/>
                    <a:lstStyle/>
                    <a:p>
                      <a:pPr algn="ctr"/>
                      <a:r>
                        <a:rPr lang="es-PE" sz="2000" b="1" dirty="0" smtClean="0">
                          <a:solidFill>
                            <a:srgbClr val="0033CC"/>
                          </a:solidFill>
                          <a:latin typeface="Arial" pitchFamily="34" charset="0"/>
                          <a:cs typeface="Arial" pitchFamily="34" charset="0"/>
                        </a:rPr>
                        <a:t>60ºC</a:t>
                      </a:r>
                      <a:endParaRPr lang="es-PE" sz="2000" b="1" dirty="0">
                        <a:solidFill>
                          <a:srgbClr val="0033CC"/>
                        </a:solidFill>
                        <a:latin typeface="Arial" pitchFamily="34" charset="0"/>
                        <a:cs typeface="Arial" pitchFamily="34" charset="0"/>
                      </a:endParaRPr>
                    </a:p>
                  </a:txBody>
                  <a:tcPr anchor="ctr"/>
                </a:tc>
                <a:tc>
                  <a:txBody>
                    <a:bodyPr/>
                    <a:lstStyle/>
                    <a:p>
                      <a:pPr algn="ctr"/>
                      <a:r>
                        <a:rPr lang="es-PE" sz="2000" b="1" dirty="0" smtClean="0">
                          <a:solidFill>
                            <a:srgbClr val="0033CC"/>
                          </a:solidFill>
                          <a:latin typeface="Arial" pitchFamily="34" charset="0"/>
                          <a:cs typeface="Arial" pitchFamily="34" charset="0"/>
                        </a:rPr>
                        <a:t>75º C</a:t>
                      </a:r>
                      <a:endParaRPr lang="es-PE" sz="2000" b="1" dirty="0">
                        <a:solidFill>
                          <a:srgbClr val="0033CC"/>
                        </a:solidFill>
                        <a:latin typeface="Arial" pitchFamily="34" charset="0"/>
                        <a:cs typeface="Arial" pitchFamily="34" charset="0"/>
                      </a:endParaRPr>
                    </a:p>
                  </a:txBody>
                  <a:tcPr anchor="ctr"/>
                </a:tc>
              </a:tr>
              <a:tr h="902951">
                <a:tc>
                  <a:txBody>
                    <a:bodyPr/>
                    <a:lstStyle/>
                    <a:p>
                      <a:r>
                        <a:rPr lang="es-PE" sz="2000" b="1" dirty="0" smtClean="0">
                          <a:solidFill>
                            <a:srgbClr val="0033CC"/>
                          </a:solidFill>
                          <a:latin typeface="Arial" pitchFamily="34" charset="0"/>
                          <a:cs typeface="Arial" pitchFamily="34" charset="0"/>
                        </a:rPr>
                        <a:t>Aislante</a:t>
                      </a:r>
                      <a:endParaRPr lang="es-PE" sz="2000" b="1" dirty="0">
                        <a:solidFill>
                          <a:srgbClr val="0033CC"/>
                        </a:solidFill>
                        <a:latin typeface="Arial" pitchFamily="34" charset="0"/>
                        <a:cs typeface="Arial" pitchFamily="34" charset="0"/>
                      </a:endParaRPr>
                    </a:p>
                  </a:txBody>
                  <a:tcPr anchor="ctr"/>
                </a:tc>
                <a:tc>
                  <a:txBody>
                    <a:bodyPr/>
                    <a:lstStyle/>
                    <a:p>
                      <a:r>
                        <a:rPr lang="es-PE" sz="2000" b="1" dirty="0" smtClean="0">
                          <a:solidFill>
                            <a:srgbClr val="0033CC"/>
                          </a:solidFill>
                          <a:latin typeface="Arial" pitchFamily="34" charset="0"/>
                          <a:cs typeface="Arial" pitchFamily="34" charset="0"/>
                        </a:rPr>
                        <a:t>Termoplástico</a:t>
                      </a:r>
                    </a:p>
                    <a:p>
                      <a:r>
                        <a:rPr lang="es-PE" sz="2000" b="1" dirty="0" smtClean="0">
                          <a:solidFill>
                            <a:srgbClr val="0033CC"/>
                          </a:solidFill>
                          <a:latin typeface="Arial" pitchFamily="34" charset="0"/>
                          <a:cs typeface="Arial" pitchFamily="34" charset="0"/>
                        </a:rPr>
                        <a:t>Retardante de llama</a:t>
                      </a:r>
                      <a:endParaRPr lang="es-PE" sz="2000" b="1" dirty="0">
                        <a:solidFill>
                          <a:srgbClr val="0033CC"/>
                        </a:solidFill>
                        <a:latin typeface="Arial" pitchFamily="34" charset="0"/>
                        <a:cs typeface="Arial" pitchFamily="34" charset="0"/>
                      </a:endParaRPr>
                    </a:p>
                  </a:txBody>
                  <a:tcPr anchor="ctr"/>
                </a:tc>
                <a:tc>
                  <a:txBody>
                    <a:bodyPr/>
                    <a:lstStyle/>
                    <a:p>
                      <a:r>
                        <a:rPr lang="es-PE" sz="2000" b="1" dirty="0" smtClean="0">
                          <a:solidFill>
                            <a:srgbClr val="0033CC"/>
                          </a:solidFill>
                          <a:latin typeface="Arial" pitchFamily="34" charset="0"/>
                          <a:cs typeface="Arial" pitchFamily="34" charset="0"/>
                        </a:rPr>
                        <a:t>Termoplástico</a:t>
                      </a:r>
                    </a:p>
                    <a:p>
                      <a:r>
                        <a:rPr lang="es-PE" sz="2000" b="1" dirty="0" smtClean="0">
                          <a:solidFill>
                            <a:srgbClr val="0033CC"/>
                          </a:solidFill>
                          <a:latin typeface="Arial" pitchFamily="34" charset="0"/>
                          <a:cs typeface="Arial" pitchFamily="34" charset="0"/>
                        </a:rPr>
                        <a:t>Retardante de llama</a:t>
                      </a:r>
                      <a:endParaRPr lang="es-PE" sz="2000" b="1" dirty="0">
                        <a:solidFill>
                          <a:srgbClr val="0033CC"/>
                        </a:solidFill>
                        <a:latin typeface="Arial" pitchFamily="34" charset="0"/>
                        <a:cs typeface="Arial" pitchFamily="34" charset="0"/>
                      </a:endParaRPr>
                    </a:p>
                  </a:txBody>
                  <a:tcPr anchor="ctr"/>
                </a:tc>
              </a:tr>
              <a:tr h="361180">
                <a:tc>
                  <a:txBody>
                    <a:bodyPr/>
                    <a:lstStyle/>
                    <a:p>
                      <a:r>
                        <a:rPr lang="es-PE" sz="2000" b="1" dirty="0" smtClean="0">
                          <a:solidFill>
                            <a:srgbClr val="0033CC"/>
                          </a:solidFill>
                          <a:latin typeface="Arial" pitchFamily="34" charset="0"/>
                          <a:cs typeface="Arial" pitchFamily="34" charset="0"/>
                        </a:rPr>
                        <a:t>Cubierta exterior</a:t>
                      </a:r>
                      <a:endParaRPr lang="es-PE" sz="2000" b="1" dirty="0">
                        <a:solidFill>
                          <a:srgbClr val="0033CC"/>
                        </a:solidFill>
                        <a:latin typeface="Arial" pitchFamily="34" charset="0"/>
                        <a:cs typeface="Arial" pitchFamily="34" charset="0"/>
                      </a:endParaRPr>
                    </a:p>
                  </a:txBody>
                  <a:tcPr/>
                </a:tc>
                <a:tc>
                  <a:txBody>
                    <a:bodyPr/>
                    <a:lstStyle/>
                    <a:p>
                      <a:pPr algn="ctr"/>
                      <a:r>
                        <a:rPr lang="es-PE" sz="2000" b="1" dirty="0" smtClean="0">
                          <a:solidFill>
                            <a:srgbClr val="0033CC"/>
                          </a:solidFill>
                          <a:latin typeface="Arial" pitchFamily="34" charset="0"/>
                          <a:cs typeface="Arial" pitchFamily="34" charset="0"/>
                        </a:rPr>
                        <a:t>Ninguna</a:t>
                      </a:r>
                      <a:endParaRPr lang="es-PE" sz="2000" b="1" dirty="0">
                        <a:solidFill>
                          <a:srgbClr val="0033CC"/>
                        </a:solidFill>
                        <a:latin typeface="Arial" pitchFamily="34" charset="0"/>
                        <a:cs typeface="Arial" pitchFamily="34" charset="0"/>
                      </a:endParaRPr>
                    </a:p>
                  </a:txBody>
                  <a:tcPr/>
                </a:tc>
                <a:tc>
                  <a:txBody>
                    <a:bodyPr/>
                    <a:lstStyle/>
                    <a:p>
                      <a:pPr algn="ctr"/>
                      <a:r>
                        <a:rPr lang="es-PE" sz="2000" b="1" dirty="0" smtClean="0">
                          <a:solidFill>
                            <a:srgbClr val="0033CC"/>
                          </a:solidFill>
                          <a:latin typeface="Arial" pitchFamily="34" charset="0"/>
                          <a:cs typeface="Arial" pitchFamily="34" charset="0"/>
                        </a:rPr>
                        <a:t>ninguna</a:t>
                      </a:r>
                      <a:endParaRPr lang="es-PE" sz="2000" b="1" dirty="0">
                        <a:solidFill>
                          <a:srgbClr val="0033CC"/>
                        </a:solidFill>
                        <a:latin typeface="Arial" pitchFamily="34" charset="0"/>
                        <a:cs typeface="Arial" pitchFamily="34" charset="0"/>
                      </a:endParaRPr>
                    </a:p>
                  </a:txBody>
                  <a:tcPr/>
                </a:tc>
              </a:tr>
              <a:tr h="902951">
                <a:tc>
                  <a:txBody>
                    <a:bodyPr/>
                    <a:lstStyle/>
                    <a:p>
                      <a:r>
                        <a:rPr lang="es-PE" sz="2000" b="1" dirty="0" smtClean="0">
                          <a:solidFill>
                            <a:srgbClr val="0033CC"/>
                          </a:solidFill>
                          <a:latin typeface="Arial" pitchFamily="34" charset="0"/>
                          <a:cs typeface="Arial" pitchFamily="34" charset="0"/>
                        </a:rPr>
                        <a:t>Uso</a:t>
                      </a:r>
                      <a:endParaRPr lang="es-PE" sz="2000" b="1" dirty="0">
                        <a:solidFill>
                          <a:srgbClr val="0033CC"/>
                        </a:solidFill>
                        <a:latin typeface="Arial" pitchFamily="34" charset="0"/>
                        <a:cs typeface="Arial" pitchFamily="34" charset="0"/>
                      </a:endParaRPr>
                    </a:p>
                  </a:txBody>
                  <a:tcPr/>
                </a:tc>
                <a:tc>
                  <a:txBody>
                    <a:bodyPr/>
                    <a:lstStyle/>
                    <a:p>
                      <a:r>
                        <a:rPr lang="es-PE" sz="2000" b="1" dirty="0" smtClean="0">
                          <a:solidFill>
                            <a:srgbClr val="0033CC"/>
                          </a:solidFill>
                          <a:latin typeface="Arial" pitchFamily="34" charset="0"/>
                          <a:cs typeface="Arial" pitchFamily="34" charset="0"/>
                        </a:rPr>
                        <a:t>General</a:t>
                      </a:r>
                      <a:r>
                        <a:rPr lang="es-PE" sz="2000" b="1" baseline="0" dirty="0" smtClean="0">
                          <a:solidFill>
                            <a:srgbClr val="0033CC"/>
                          </a:solidFill>
                          <a:latin typeface="Arial" pitchFamily="34" charset="0"/>
                          <a:cs typeface="Arial" pitchFamily="34" charset="0"/>
                        </a:rPr>
                        <a:t> y lugares húmedos</a:t>
                      </a:r>
                      <a:endParaRPr lang="es-PE" sz="2000" b="1" dirty="0">
                        <a:solidFill>
                          <a:srgbClr val="0033CC"/>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2000" b="1" dirty="0" smtClean="0">
                          <a:solidFill>
                            <a:srgbClr val="0033CC"/>
                          </a:solidFill>
                          <a:latin typeface="Arial" pitchFamily="34" charset="0"/>
                          <a:cs typeface="Arial" pitchFamily="34" charset="0"/>
                        </a:rPr>
                        <a:t>General</a:t>
                      </a:r>
                      <a:r>
                        <a:rPr lang="es-PE" sz="2000" b="1" baseline="0" dirty="0" smtClean="0">
                          <a:solidFill>
                            <a:srgbClr val="0033CC"/>
                          </a:solidFill>
                          <a:latin typeface="Arial" pitchFamily="34" charset="0"/>
                          <a:cs typeface="Arial" pitchFamily="34" charset="0"/>
                        </a:rPr>
                        <a:t> y lugares húmedos y calientes</a:t>
                      </a:r>
                      <a:endParaRPr lang="es-PE" sz="2000" b="1" dirty="0">
                        <a:solidFill>
                          <a:srgbClr val="0033CC"/>
                        </a:solidFill>
                        <a:latin typeface="Arial" pitchFamily="34" charset="0"/>
                        <a:cs typeface="Arial" pitchFamily="34" charset="0"/>
                      </a:endParaRPr>
                    </a:p>
                  </a:txBody>
                  <a:tcPr/>
                </a:tc>
              </a:tr>
            </a:tbl>
          </a:graphicData>
        </a:graphic>
      </p:graphicFrame>
    </p:spTree>
    <p:extLst>
      <p:ext uri="{BB962C8B-B14F-4D97-AF65-F5344CB8AC3E}">
        <p14:creationId xmlns:p14="http://schemas.microsoft.com/office/powerpoint/2010/main" val="2378849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22</a:t>
            </a:fld>
            <a:endParaRPr lang="es-PE">
              <a:solidFill>
                <a:prstClr val="black">
                  <a:tint val="75000"/>
                </a:prstClr>
              </a:solidFill>
            </a:endParaRPr>
          </a:p>
        </p:txBody>
      </p:sp>
      <p:pic>
        <p:nvPicPr>
          <p:cNvPr id="24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371" t="37791" r="36077" b="40919"/>
          <a:stretch/>
        </p:blipFill>
        <p:spPr bwMode="auto">
          <a:xfrm>
            <a:off x="1485884" y="3717032"/>
            <a:ext cx="6010069" cy="2800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314455" y="1268760"/>
            <a:ext cx="8352928" cy="2308324"/>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Este patrón se </a:t>
            </a:r>
            <a:r>
              <a:rPr lang="es-PE" b="1" dirty="0">
                <a:solidFill>
                  <a:srgbClr val="0033CC"/>
                </a:solidFill>
                <a:latin typeface="Arial" pitchFamily="34" charset="0"/>
                <a:cs typeface="Arial" pitchFamily="34" charset="0"/>
              </a:rPr>
              <a:t>utiliza para </a:t>
            </a:r>
            <a:r>
              <a:rPr lang="es-PE" b="1" dirty="0" smtClean="0">
                <a:solidFill>
                  <a:srgbClr val="0033CC"/>
                </a:solidFill>
                <a:latin typeface="Arial" pitchFamily="34" charset="0"/>
                <a:cs typeface="Arial" pitchFamily="34" charset="0"/>
              </a:rPr>
              <a:t>determinar </a:t>
            </a:r>
            <a:r>
              <a:rPr lang="es-PE" b="1" dirty="0">
                <a:solidFill>
                  <a:srgbClr val="0033CC"/>
                </a:solidFill>
                <a:latin typeface="Arial" pitchFamily="34" charset="0"/>
                <a:cs typeface="Arial" pitchFamily="34" charset="0"/>
              </a:rPr>
              <a:t>la cantidad de corriente que puede conducir </a:t>
            </a:r>
            <a:r>
              <a:rPr lang="es-PE" b="1" dirty="0" smtClean="0">
                <a:solidFill>
                  <a:srgbClr val="0033CC"/>
                </a:solidFill>
                <a:latin typeface="Arial" pitchFamily="34" charset="0"/>
                <a:cs typeface="Arial" pitchFamily="34" charset="0"/>
              </a:rPr>
              <a:t>un cable </a:t>
            </a:r>
            <a:r>
              <a:rPr lang="es-PE" b="1" dirty="0">
                <a:solidFill>
                  <a:srgbClr val="0033CC"/>
                </a:solidFill>
                <a:latin typeface="Arial" pitchFamily="34" charset="0"/>
                <a:cs typeface="Arial" pitchFamily="34" charset="0"/>
              </a:rPr>
              <a:t>eléctrico, el tamaño de la sección del conductor, el diámetro e inclusive el peso </a:t>
            </a:r>
            <a:r>
              <a:rPr lang="es-PE" b="1" dirty="0" smtClean="0">
                <a:solidFill>
                  <a:srgbClr val="0033CC"/>
                </a:solidFill>
                <a:latin typeface="Arial" pitchFamily="34" charset="0"/>
                <a:cs typeface="Arial" pitchFamily="34" charset="0"/>
              </a:rPr>
              <a:t>en kilogramos </a:t>
            </a:r>
            <a:r>
              <a:rPr lang="es-PE" b="1" dirty="0">
                <a:solidFill>
                  <a:srgbClr val="0033CC"/>
                </a:solidFill>
                <a:latin typeface="Arial" pitchFamily="34" charset="0"/>
                <a:cs typeface="Arial" pitchFamily="34" charset="0"/>
              </a:rPr>
              <a:t>por </a:t>
            </a:r>
            <a:r>
              <a:rPr lang="es-PE" b="1" dirty="0" smtClean="0">
                <a:solidFill>
                  <a:srgbClr val="0033CC"/>
                </a:solidFill>
                <a:latin typeface="Arial" pitchFamily="34" charset="0"/>
                <a:cs typeface="Arial" pitchFamily="34" charset="0"/>
              </a:rPr>
              <a:t>c/kilómetro </a:t>
            </a:r>
            <a:r>
              <a:rPr lang="es-PE" b="1" dirty="0">
                <a:solidFill>
                  <a:srgbClr val="0033CC"/>
                </a:solidFill>
                <a:latin typeface="Arial" pitchFamily="34" charset="0"/>
                <a:cs typeface="Arial" pitchFamily="34" charset="0"/>
              </a:rPr>
              <a:t>de cable. </a:t>
            </a:r>
            <a:endParaRPr lang="es-PE" b="1" dirty="0" smtClean="0">
              <a:solidFill>
                <a:srgbClr val="0033CC"/>
              </a:solidFill>
              <a:latin typeface="Arial" pitchFamily="34" charset="0"/>
              <a:cs typeface="Arial" pitchFamily="34" charset="0"/>
            </a:endParaRPr>
          </a:p>
          <a:p>
            <a:endParaRPr lang="es-PE" b="1" dirty="0">
              <a:solidFill>
                <a:srgbClr val="0033CC"/>
              </a:solidFill>
              <a:latin typeface="Arial" pitchFamily="34" charset="0"/>
              <a:cs typeface="Arial" pitchFamily="34" charset="0"/>
            </a:endParaRPr>
          </a:p>
          <a:p>
            <a:pPr algn="just"/>
            <a:r>
              <a:rPr lang="es-PE" b="1" dirty="0" smtClean="0">
                <a:solidFill>
                  <a:srgbClr val="0033CC"/>
                </a:solidFill>
                <a:latin typeface="Arial" pitchFamily="34" charset="0"/>
                <a:cs typeface="Arial" pitchFamily="34" charset="0"/>
              </a:rPr>
              <a:t>Estos </a:t>
            </a:r>
            <a:r>
              <a:rPr lang="es-PE" b="1" dirty="0">
                <a:solidFill>
                  <a:srgbClr val="0033CC"/>
                </a:solidFill>
                <a:latin typeface="Arial" pitchFamily="34" charset="0"/>
                <a:cs typeface="Arial" pitchFamily="34" charset="0"/>
              </a:rPr>
              <a:t>datos son de mucha utilidad cuando </a:t>
            </a:r>
            <a:r>
              <a:rPr lang="es-PE" b="1" dirty="0" smtClean="0">
                <a:solidFill>
                  <a:srgbClr val="0033CC"/>
                </a:solidFill>
                <a:latin typeface="Arial" pitchFamily="34" charset="0"/>
                <a:cs typeface="Arial" pitchFamily="34" charset="0"/>
              </a:rPr>
              <a:t>se requiere </a:t>
            </a:r>
            <a:r>
              <a:rPr lang="es-PE" b="1" dirty="0">
                <a:solidFill>
                  <a:srgbClr val="0033CC"/>
                </a:solidFill>
                <a:latin typeface="Arial" pitchFamily="34" charset="0"/>
                <a:cs typeface="Arial" pitchFamily="34" charset="0"/>
              </a:rPr>
              <a:t>seleccionar un cable adecuado para el tipo de instalación que se va a realizar.</a:t>
            </a:r>
          </a:p>
          <a:p>
            <a:r>
              <a:rPr lang="es-PE" b="1" dirty="0" smtClean="0">
                <a:solidFill>
                  <a:srgbClr val="0033CC"/>
                </a:solidFill>
                <a:latin typeface="Arial" pitchFamily="34" charset="0"/>
                <a:cs typeface="Arial" pitchFamily="34" charset="0"/>
              </a:rPr>
              <a:t>En la  Tabla  se aprecia </a:t>
            </a:r>
            <a:r>
              <a:rPr lang="es-PE" b="1" dirty="0">
                <a:solidFill>
                  <a:srgbClr val="0033CC"/>
                </a:solidFill>
                <a:latin typeface="Arial" pitchFamily="34" charset="0"/>
                <a:cs typeface="Arial" pitchFamily="34" charset="0"/>
              </a:rPr>
              <a:t>los diferentes calibres comerciales, el diámetro, y la </a:t>
            </a:r>
            <a:r>
              <a:rPr lang="es-PE" b="1" dirty="0" smtClean="0">
                <a:solidFill>
                  <a:srgbClr val="0033CC"/>
                </a:solidFill>
                <a:latin typeface="Arial" pitchFamily="34" charset="0"/>
                <a:cs typeface="Arial" pitchFamily="34" charset="0"/>
              </a:rPr>
              <a:t>cantidad de </a:t>
            </a:r>
            <a:r>
              <a:rPr lang="es-PE" b="1" dirty="0">
                <a:solidFill>
                  <a:srgbClr val="0033CC"/>
                </a:solidFill>
                <a:latin typeface="Arial" pitchFamily="34" charset="0"/>
                <a:cs typeface="Arial" pitchFamily="34" charset="0"/>
              </a:rPr>
              <a:t>corriente que puede conducir</a:t>
            </a:r>
            <a:r>
              <a:rPr lang="es-PE" b="1" dirty="0" smtClean="0">
                <a:solidFill>
                  <a:srgbClr val="0033CC"/>
                </a:solidFill>
                <a:latin typeface="Arial" pitchFamily="34" charset="0"/>
                <a:cs typeface="Arial" pitchFamily="34" charset="0"/>
              </a:rPr>
              <a:t>.</a:t>
            </a:r>
            <a:endParaRPr lang="es-PE" b="1" dirty="0">
              <a:solidFill>
                <a:srgbClr val="0033CC"/>
              </a:solidFill>
              <a:latin typeface="Arial" pitchFamily="34" charset="0"/>
              <a:cs typeface="Arial" pitchFamily="34" charset="0"/>
            </a:endParaRPr>
          </a:p>
        </p:txBody>
      </p:sp>
      <p:sp>
        <p:nvSpPr>
          <p:cNvPr id="4" name="3 Rectángulo"/>
          <p:cNvSpPr/>
          <p:nvPr/>
        </p:nvSpPr>
        <p:spPr>
          <a:xfrm>
            <a:off x="323528" y="385867"/>
            <a:ext cx="8064896" cy="815608"/>
          </a:xfrm>
          <a:prstGeom prst="rect">
            <a:avLst/>
          </a:prstGeom>
        </p:spPr>
        <p:txBody>
          <a:bodyPr wrap="square">
            <a:spAutoFit/>
          </a:bodyPr>
          <a:lstStyle/>
          <a:p>
            <a:pPr algn="ctr">
              <a:spcAft>
                <a:spcPts val="600"/>
              </a:spcAft>
            </a:pPr>
            <a:r>
              <a:rPr lang="es-PE" sz="2400" b="1" dirty="0" smtClean="0">
                <a:solidFill>
                  <a:schemeClr val="accent5">
                    <a:lumMod val="75000"/>
                  </a:schemeClr>
                </a:solidFill>
                <a:latin typeface="Arial" pitchFamily="34" charset="0"/>
                <a:cs typeface="Arial" pitchFamily="34" charset="0"/>
              </a:rPr>
              <a:t>PATRÓN AMERICANO A.W.G </a:t>
            </a:r>
            <a:r>
              <a:rPr lang="es-PE" b="1" dirty="0" smtClean="0">
                <a:solidFill>
                  <a:schemeClr val="accent5">
                    <a:lumMod val="75000"/>
                  </a:schemeClr>
                </a:solidFill>
                <a:latin typeface="Arial" pitchFamily="34" charset="0"/>
                <a:cs typeface="Arial" pitchFamily="34" charset="0"/>
              </a:rPr>
              <a:t>.</a:t>
            </a:r>
          </a:p>
          <a:p>
            <a:pPr algn="ctr">
              <a:spcAft>
                <a:spcPts val="600"/>
              </a:spcAft>
            </a:pPr>
            <a:r>
              <a:rPr lang="es-PE" b="1" dirty="0" smtClean="0">
                <a:solidFill>
                  <a:schemeClr val="accent5">
                    <a:lumMod val="75000"/>
                  </a:schemeClr>
                </a:solidFill>
                <a:latin typeface="Arial" pitchFamily="34" charset="0"/>
                <a:cs typeface="Arial" pitchFamily="34" charset="0"/>
              </a:rPr>
              <a:t> </a:t>
            </a:r>
            <a:r>
              <a:rPr lang="es-PE" b="1" dirty="0">
                <a:solidFill>
                  <a:schemeClr val="accent5">
                    <a:lumMod val="75000"/>
                  </a:schemeClr>
                </a:solidFill>
                <a:latin typeface="Arial" pitchFamily="34" charset="0"/>
                <a:cs typeface="Arial" pitchFamily="34" charset="0"/>
              </a:rPr>
              <a:t>(American </a:t>
            </a:r>
            <a:r>
              <a:rPr lang="es-PE" b="1" dirty="0" err="1">
                <a:solidFill>
                  <a:schemeClr val="accent5">
                    <a:lumMod val="75000"/>
                  </a:schemeClr>
                </a:solidFill>
                <a:latin typeface="Arial" pitchFamily="34" charset="0"/>
                <a:cs typeface="Arial" pitchFamily="34" charset="0"/>
              </a:rPr>
              <a:t>Wire</a:t>
            </a:r>
            <a:r>
              <a:rPr lang="es-PE" b="1" dirty="0">
                <a:solidFill>
                  <a:schemeClr val="accent5">
                    <a:lumMod val="75000"/>
                  </a:schemeClr>
                </a:solidFill>
                <a:latin typeface="Arial" pitchFamily="34" charset="0"/>
                <a:cs typeface="Arial" pitchFamily="34" charset="0"/>
              </a:rPr>
              <a:t> Gauge - Calibre de Alambre </a:t>
            </a:r>
            <a:r>
              <a:rPr lang="es-PE" b="1" dirty="0" smtClean="0">
                <a:solidFill>
                  <a:schemeClr val="accent5">
                    <a:lumMod val="75000"/>
                  </a:schemeClr>
                </a:solidFill>
                <a:latin typeface="Arial" pitchFamily="34" charset="0"/>
                <a:cs typeface="Arial" pitchFamily="34" charset="0"/>
              </a:rPr>
              <a:t>Estándar Americano</a:t>
            </a:r>
            <a:r>
              <a:rPr lang="es-PE" b="1" dirty="0">
                <a:solidFill>
                  <a:schemeClr val="accent5">
                    <a:lumMod val="75000"/>
                  </a:schemeClr>
                </a:solidFill>
                <a:latin typeface="Arial" pitchFamily="34" charset="0"/>
                <a:cs typeface="Arial" pitchFamily="34" charset="0"/>
              </a:rPr>
              <a:t>) </a:t>
            </a:r>
            <a:r>
              <a:rPr lang="es-PE" b="1" dirty="0" smtClean="0">
                <a:solidFill>
                  <a:schemeClr val="accent5">
                    <a:lumMod val="75000"/>
                  </a:schemeClr>
                </a:solidFill>
                <a:latin typeface="Arial" pitchFamily="34" charset="0"/>
                <a:cs typeface="Arial" pitchFamily="34" charset="0"/>
              </a:rPr>
              <a:t>.</a:t>
            </a:r>
            <a:endParaRPr lang="es-PE" b="1"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1255964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23</a:t>
            </a:fld>
            <a:endParaRPr lang="es-PE">
              <a:solidFill>
                <a:prstClr val="black">
                  <a:tint val="75000"/>
                </a:prstClr>
              </a:solidFill>
            </a:endParaRPr>
          </a:p>
        </p:txBody>
      </p:sp>
      <p:sp>
        <p:nvSpPr>
          <p:cNvPr id="4" name="3 Rectángulo"/>
          <p:cNvSpPr/>
          <p:nvPr/>
        </p:nvSpPr>
        <p:spPr>
          <a:xfrm>
            <a:off x="874886" y="2589004"/>
            <a:ext cx="7174422" cy="1200329"/>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Todos los conductores de </a:t>
            </a:r>
            <a:r>
              <a:rPr lang="es-PE" b="1" u="sng" dirty="0" smtClean="0">
                <a:solidFill>
                  <a:srgbClr val="0033CC"/>
                </a:solidFill>
                <a:latin typeface="Arial" pitchFamily="34" charset="0"/>
                <a:cs typeface="Arial" pitchFamily="34" charset="0"/>
              </a:rPr>
              <a:t>distribución</a:t>
            </a:r>
            <a:r>
              <a:rPr lang="es-PE" b="1" dirty="0" smtClean="0">
                <a:solidFill>
                  <a:srgbClr val="0033CC"/>
                </a:solidFill>
                <a:latin typeface="Arial" pitchFamily="34" charset="0"/>
                <a:cs typeface="Arial" pitchFamily="34" charset="0"/>
              </a:rPr>
              <a:t> para alumbrado y tomacorrientes será de cobre con forro de material termoplástico TW y se usará como mínimo el de 2.5 mm</a:t>
            </a:r>
            <a:r>
              <a:rPr lang="es-PE" b="1" baseline="30000" dirty="0" smtClean="0">
                <a:solidFill>
                  <a:srgbClr val="0033CC"/>
                </a:solidFill>
                <a:latin typeface="Arial" pitchFamily="34" charset="0"/>
                <a:cs typeface="Arial" pitchFamily="34" charset="0"/>
              </a:rPr>
              <a:t>2</a:t>
            </a:r>
            <a:r>
              <a:rPr lang="es-PE" b="1" dirty="0" smtClean="0">
                <a:solidFill>
                  <a:srgbClr val="0033CC"/>
                </a:solidFill>
                <a:latin typeface="Arial" pitchFamily="34" charset="0"/>
                <a:cs typeface="Arial" pitchFamily="34" charset="0"/>
              </a:rPr>
              <a:t>, salvo indicación.</a:t>
            </a:r>
            <a:endParaRPr lang="es-PE" b="1" dirty="0">
              <a:solidFill>
                <a:srgbClr val="0033CC"/>
              </a:solidFill>
              <a:latin typeface="Arial" pitchFamily="34" charset="0"/>
              <a:cs typeface="Arial" pitchFamily="34" charset="0"/>
            </a:endParaRPr>
          </a:p>
        </p:txBody>
      </p:sp>
      <p:sp>
        <p:nvSpPr>
          <p:cNvPr id="7" name="6 Rectángulo"/>
          <p:cNvSpPr/>
          <p:nvPr/>
        </p:nvSpPr>
        <p:spPr>
          <a:xfrm>
            <a:off x="874886" y="5301208"/>
            <a:ext cx="7528524" cy="369332"/>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Los conductores de sección superior a 10 mm2 serán cableados.</a:t>
            </a:r>
          </a:p>
        </p:txBody>
      </p:sp>
      <p:sp>
        <p:nvSpPr>
          <p:cNvPr id="6" name="AutoShape 4" descr="data:image/jpeg;base64,/9j/4AAQSkZJRgABAQAAAQABAAD/2wCEAAkGBxQTEhUUEhQUFBQVFxcUGBQVFBUVFxYVFhgXFhgYFxQYHCggGBolHBQVITEhJSkrLi4uFx8zODMsNygtLisBCgoKDg0OGhAQFCwcHBwsLCwsLCwsLCwsLCwsLCwsLCwsLCwsLCwsLCwsLCwsLCwsKywsKyssNywrLCsrKyssK//AABEIAQUAwQMBIgACEQEDEQH/xAAcAAABBQEBAQAAAAAAAAAAAAACAAEDBQYEBwj/xAA/EAABAgMFBAcHAwMDBQEAAAABAAIDESEEEjFBUQUGYfATInGBkaGxBzJCUsHR4SNi8TOSshRyghVDU6LCJP/EABgBAAMBAQAAAAAAAAAAAAAAAAABAgME/8QAHhEBAQACAgMBAQAAAAAAAAAAAAECESExEjJBAyL/2gAMAwEAAhEDEQA/ANSEYCUk7QuNscBGEzQjAThHCNoQhSNCoHRBMAiQDhOEkQCYIBOEk8kJIBEAkAiVA6IBM1QW603G0944fdK045Nq2r4B3/ZVorkieedUmt4rHe6sJOCrrdHurrtD5LM7Std4qbVSOa1xy48FDNM4pmlQp32V8la2RUlmKvtmtmqiXZPgfL7p109GElWiThEEwRNCpNG1GhaEYCqEcIwmaEYCYOnASCIBAKSJIJJkcIgEwCIBOEdOEgEUk6AxHhoJOCpY0YucSe7gFPb494y+FvmVWW0m4brmscZAOdMgE6gVKyyu1SINp2/omzHvH3QfU8FDsPaZjNN66HtMpDMHOSze047jEb1rziCHSq2TaAjSZVfGcWumCQdQZHxR4ntrNtWmVAs65y5XbRcff63HNSNjtcKd+qyylXLCKIlROipXkj267IJuAWz2fBk1ZrYFlvOrgthAh+ElWJU9wpKSaSoghG0JpI2hNAmhGAhCkCqA4CIBMAiCYOAjQtRBMiThIIgEEcIgmARAKgQC5bfaZdUYnHgFPaIwY2eeQ4qndUzOdVGV+HEb1mNr2++6TfcbhxOq79v7QlOG3E+8dB8qzxKmRVdFojgsY0AAtvTIxMznrkqe3BdrnLktuCpLhcuaO4gEjJTkqGKJhBuiFFwK6YVe1Vljd1RworrY0AviNbyFjYuVsd3rJJoJV6FFZ2BrQBopBVVIVPeCdN0Y0STILQpGhM0IwnCOAjATAI1QIBEkEQCAQRJgE6aTgI0wRAJg7QnJkJnBOFX220TN0YDzKMro9ILRFvunpgNFW7W2gITKSLjRo469gXY9swRmQRzxWA2uzrtumI5rcLxm4VmQT/uplTJZybUkiOJJJqTUk5kqIuTBxlVRucqJ1sgAgF18Xg66Q2bZtyLteArIFVPS3g4SqKGVaq32dtBzf05m49zQ5sr2eIbqrP8A6cyC1zIbes9xJmZnUAnhmnjjsrdMQgctNtPdyVYbpnMHM8Fn49mcwycCEWWDbislC4aGnfVbvcuxUMQjgFhobD0khUukB2zl9QvWtjWXooTWDECp45rLXK507gjaxO0J2jwCZBucUkV3nkJIBAIwEIRhUQmokwCMBMHATgJBOEyJEAkAiAThEApGhM0Jo0UNEyn0ENtj3RIYnyCrUbnTMzimWVXChnFYXaTZRHt0cR5rdw2ZLGbyw7tofxunxA+oKcJVPcoHuRPcrPYGzREd0kQfpsOHzuyb2ZlOTdK12bCsHRt6Z46xHUByHzS1OS74bMXOxOWg07VYQGdIZnu49yotq7bgwi4PiAFuLcTPsC6JNRnXRaHUVNa4rfikuaJvAIg/TBlqVl9r2t7zdnIYEj0Ci5xUjV7t2RkSN0wHVZMM4k4u7Bkt/ZxRYfc9/UaMJDkeS20B0+clhbutJNOhrZ4d6JwknYiKQR3joklL93kkgHCkAQtCMKyE0IwmARJkQCIBJqJEhEjaEzQjAVAjTFVdqi3ncMgp7dHn1RhmVyhv4WeV2qQnBDNI8UhkfDVIxin1WZ3qs833xDc5t2ReDINIJlMaE5mlMcFpTU+aqd4Wk9E2bpOc5pa01cJTA8R5onJViNiWZ1ofcFJVc4YNAz7eC2QhikNgkxgl+O05obBs9tmh9GwC+4zcRm7Oug812Q4QAkP54reY6Z2oo9644QzdddIadHSkD4yXnO9ViZCtsWGyjS0OaOFCK5mRXqHRLHb77OvxGRR71wAHUsmCO8SVJUu6WzTFaWtMi1xBOjaGfnIBPvJs8Q3gNEgPpmrH2cxpWiNCnR7GxB2sMj5O8l277Waq58+20cW60SVFvLFhxXnm7pk9ehbPNFEVXfKSYhIOTt4YpkaaSK6dU6ATQpAELQjAVkeSJqYIwE0nCJoTAI2hOA4Chtca6JDEqZ77oJKqiS4zSypwmt8SnupwFzWqNdGPaVPSgRYtZZBE101UC1XnUwCtbKc1M5N1PcGtJJwqVUWS1OdEdEpITYARicwCcJZkZ0UW1LQ6K4QoZ4l2jRi7tyHGqhtkUQmBjRWV1rR5D6lbYzxm6wyy3lqJ/wDqLjFEOG1rpmbpjAf7sQVbPs0uB0/K5dh7P6Js3ViOmSeOncu1zq486qPO9tPGIozbrSTOmlfCWJWc23Bd0Ae+jg+Yb8rSJAE5mkzxJC0DjMTy8tJ+RXHteFegP7J97TP0mq89puOmLs0oFps0UUF8w3EU6ryRX+7yC0e+cCbOzzP4Wat8Ivs7pe8wzHaFrtoRRHsTIo+OG13lXwKzyXiw+zIknhehbNfRebQzJ3et9seLNg5koi60AeiaaKKCfxwUrGqklTVOmnwToCVqOSZGAtEnARAJpIwE4RwEYCQXNbI0hdGJRTc9rjXjLIeaAUTABG4SFVBo4rpLK7ybTui6MSrfbNuDGzzWHtUW+4uOKjLL4qRcbFdPHkq6i2o/02CbiMjUmcro8vFUOwTOuQxx+k6q9tFidZiXRWPe2K2bIjAekswM6FgwmCZnOcslp+WG+Ufpl8gHEQYZc4jVzhgSNP2jAa+CbYNkMR3TRB/sBy7tVy2WyutcUXv6MOXC+4ZS0C05F0SFAEZXypYTQnOlTPmnFQxBTh6owcRrj9u1BFrLQUU6Wil4UCF5BoROdB30UkpzJwCMMlU4+g0QGEhw5OiQzqQrPdKJfsMSEamC97JftPXH+R8FBtqHdtR/dJ3iKpt2Ily2R4WUaHfA/cz8Ep5ThGLLRhJ5HErWbuxpgBZrasKUZzQMSrvddpDyDSUvus41biyhdDuQueGaKdoVJFXgmQ3BxTpB0gIwEwCMLVB2hEAkAiwVAMaJdE1WTJqcSpLS+8eAVTt7aggwuqQXuo3OWp7lFqpFvDZNc1vjhoJJwVDuvvAAHMtEWswWl+hxBd91FvPtEEyaZjUESkpyuocik2rbjEca0C4mQy8hrRMnmqZxWs3Y2ESLzjdpNzj8DeH7qU49izxx8qrLLxjq2NsprGTPutNJ/wDciDI/tFCe4JrZtGJEcYMN5m4Se81N00IBynoEO8m2GwwGQxIyDGMHwtGHeujdqw3GTNXvMyV0ZWT+Ywwm+atdn2RsNoa0SA/jxRGpw7PupSAOeaqKJT8KWiM/j71QBlOCke3vOfDgCkG5ZZ86IMLBP6c60T5enDiUTgJVwGA17UDgedRh3KKbNb2gAw34kAiUiSa0p3lUdrMRly0A3YjPdBa0ggzEiBWRBWv29Bb0TiQSWgylx14UWHttkD4BIHWFb1Z+OK1mrGOW9ntMe/8ArNHWfL3a4e8BPAE56Lp2DagYhIMxITORIxlw+y4Nu2cCBZ3Qybj2BxE8ziJ9s1FsmLdeJdijOzqLwl+vT7LEmF1tCqtmPm0KzhCvBTFpZJIZjikgnWAjASARBq1iDgLltsb4R3qe0Rbo4quA17SlacQ2mK1kNznkhoHeZ5DiVQ2nYVljQ+khWstc0EmHFAnKpDRhWspiYXJvFtTpX3WnqNw/ccz2aKlcUoK4LRiucxSMDJT2rFcMeJLtlOSWtm0O7MAxogmJm8GtA+Jxn6CvAAlazeLeGHZ4QhwyHSoJf92IKFw/YMB2LzfZ+3YkJs53WXSyQkHG8Zvk74b1ASMhJcFptroji95qcBk1uQAyV8YThPteWi2G90e0hzzeM588F6jY4d1oGeZ5wCxPs52d1ekIxw71vnMlTvJ4/ZRFITQ+mtVFflxw8/4U0d48Oee5QgVnrz4Jgx85VTg5CXP0ScPE+madoDcUqZi2XHww5KEOkjdUzOGmZOKCczX8KTRR4d5pbjeBHcViLLDo5hGo8VvWNlPVYiEC2M9pxmfVOVGUU8Zv/wCO4fegxHDjcf1mnzPgqyyPlJdO87SyJMYObI8ZFV9kdNRkvF6ZsCLNorkFoGVoFkd1402gLWwhzxVQVN0TdUk17tSTJ3gJ3kATKMBV9siXjIYLSpQxohJJVFvLtO43omHrOHWOjdO0q2tcONdHQNa52YLgCRo2dCV55bGRmRXiOx7XE/ECJ61wMtQp1TMShJSmuyNYD0N8XSCPfDpljxMlrmZUArxKAo7Ua96rrYycjp6ZjyVhFgROjEQsddNL4absxiL2E6hVtpdSSeKarLXHvmUpBoMhxR2brkDWQ8VFEZVXvs+2d09qhtlMMm86Sbr3ozPF6/sGxdFBY0CsgCrF4+iMMlKSB5pLxKRoCZ9nPmhdE55yTvfMcEMNla4Cf5QDtMhPM4cfx6IIjPthmjFcJ/wk7Qc8ErTCBh4JgzPmaMsrx9E0qVqpUFxz5/hZXeGyXIrXh4BiEmQq5oEgSQaCZnLsWqcJ9p8lQb2QKMfpMfVEqcmU3rs36YNTI4nFZvZ71s9qxoT4JaXtDpYFwnNYeymTilSwbzdF2On3W3gvmvOd2bTJ8tV6DZDMBGKr26Ukd8JK9E6rXHyGK5pJXc8SVJDansnDtWYgRSCQQ0kEGRBFaHJYfaO1Isa70ri64LonovQNpMnAij9jxL/iV5g8oIDirjdOwOj2lrWtBaJueXCbWtlKfbWnGWiqYEB0R7WMaXPcQ0AZkr1rY+yW2OAITJGK+r36nM/7RkFeE2Vrmt9mhuDbO1o6GGACP/niTiVldtbmwHzMObDpiPwtbEbc6v8AJOp4qvtdpa0TcQFpZEPKtrbpRYdQLw1FfJa/2R7EdDhxY7xdMRxYydJsYTM97p/2qK1bdZGjts0N2NXuHwt0H7j916BYQGsAAkAJADAACgCyy1vhcE8fhRuaJV9cVPOkziuWM7IKTQuE+4jxROwkOeecEm/hHd5HPBBxFdM5DtRQ4emFfP8AhM0T048VO2mHP4UGiiUHgo3Hy8lI85Yn1JTOaM8efFBhYJCvPFce1IIdDdNl80IbOXfxkCTJdh5+wThqJ2Veb2WCC2I2QqXZarG9BcNPmLZdi38aD0ceI06khZLacKUSIBqHj0KrLpE7dmxo117SvTdmOBZMryexPw4VXpWwIoLQZ0UY9tL0vb/BMnlzNJWl0XVJDxTgaJwEw59oRGthRHOoLjp9kiF5LaooDg2YOcxhrivYSBdJdKUs5SA1rRZ7d3ZTLREMeLBhthw6CTQA52JA4Ck/DVOTdK3To3I2ILND/wBTGH6sQdRubWHD/k7yCvekLbzyLzpEkDhg0Iy7pHXzgKNHD5u9S9Gtpwh4xvzt+2NtMWEYxYAGm7DAaBeE5TImcZTnkoth2SNaIDTNznPDusSSOqSCT2SS9p9iLbfEiZPDKaANAH+JWu9ksJrtnOp1mviwyTk2d4AaTvT4qM+Sxee7tQuitsuJEzmQV7fs4zAccF429gbb+F8r17ZsTqDs9MFlLtrXdEOS44lOdF0Z89/YoHnM8/hUQQMNfThVO4U8vx5ppmvropA3nNJRBuqB09fBTRXSFULW0wrkOc1IRObz9uKIS75I3Cii70A1zPAIXHIKRwlUqEapGzG8UGUYH5gK90vosdt6BKKw/MCz7Le71s6jH8ZHykshvO39IPHwuBWl6ZdVnrK5brdS1dQDSiwTqPPEz8arT7rRpOl4LJr8b7pDr5J1x9MUk9k0xZzwSh1PDmicpo0cQ2kmug4rSJrnt0QOIg4ufMSGkjLz9E20YzYMPo2i7DhNAvATYXCpY4CrS5T2KD0LDHif1H4T+Fp+qp7FCNpiXj/SYcMnEZnWX1WnGMRzlV1suO6JDD3suTyBnTLEDwU4iDVTkSEhp4BROZSow1qlMj08w9oLQ+1NMjJzGmolOT3V7KLu9kZk21wfliNf2BzJE+LU3tObKNCd+yXg4/dc3s2i3bfaGZRIIf23In2eppY8M5t9ty3T/f8AVeo7GfOGOznntXm2/rbtsccJES7Jre7Bj3oY7PDmnkssby1q6c6Ynlh2/hQvMzzyE5dThz9k3PPitCOzs0UgEpdngmJkPQJQxmaj1++aRnDMDyTqUbaGpx8uxJzs89FCZk58/VICdVA0eCkDJjgoyZ0wklQaKEBOCMjUoWt59EBX7as5dAdPEVCxVuh34Dm5yIXotpbea5uoPPasC5ki9vH8LTFnnwxDvgPCR7RRXOxI12I09yqrVDlfHyvPg6qnsEWRB0WN7ay7j0T/AFCSo/8AXDUJkHp6q6gqo7FAER3Sv/psJujVwzTuYYrxDFGirnaDmn8Ll2/tCV2DBFfdaB6ldE1Jthbvhy7TtL7VG6JlGj3naDTtV9Z4DWNDWigoB9VzbJ2cITAMXGrnZkrrcpnPNPRnOQtFJlLGiOU65INhvafB/ThOzvOB7wCs3ubGubUs5/8AJDiw58bl4f4LZ+0WDOyk/K8HuqPqvO9mR7lqsMT5Y7GHseSw/wCSSfrr9qEK7ap6hajdSP8AotliQFRe1iFKMw6j0VhuVFnBb4d4Wc9mvxrQFIyg+2ZTQ2c/QcVI4V4S571pojBta5+HYpJYeQTOMh2U5CEmc9PokYc+fFGBOiZrayzNfyUnnIIA3nIcyUJCkDZDjzRJrZYoAYQzz9Bqgcch46BHPFRvYkDFuRWL2xDuxnDWa2kzNZjeqDKIHDMeYVYJz6YDa0OUZw+dsx2t5K4bGVcbxtkYb9HSPY6ipofVeRxUZzkYXhadMkua8kpaveLbaBZ4RE5uNXEZnQcMly7C2eaxYnvvwB+FuXeobHBNoidK7+m09UfM7XsC0N2X1W9vlXPODEUUZHP1UjigbyEKCG0lln9kmZ6eKMcP5Qs8kgpt8oN6yReyf9pBXjdqfdhtf/44jH/2va5e6bXh34ERssWOHkV4fa4N6DFHA+h+yVKtX7V2T6Nwzr3JezysOvFRb6ROlsNliaw4Z/8AUTUPs/jUI4qJ7L+PRWjIKS7gOe/nJDZ/VEK9i0pRG6tMvXipGw89UTmgen4RTopUiuyoMTmkGy+6ku55p3DvKAjw7dO1G2HrUqSHDkK88FG4Vogto3tz7yVHn6dqkiNohFO9BheNVR7zQZww7MHyNFd9q5dqQb0JwzlMdyePZZdPON4IM4DpYgT8Fl3mod8wBW3tkOYc05grExIcmgfK4t85pZxOFHNJRdInUNdvpKFCDGgNEgJAKQhJJbzpjUcM0mlKk9UkkGe7llik4c9xP0SSSCON7stf4XibofWiNymR5yTJJVK3tIvbGs5PwAtH/FzmjyAXFuNEuud4pJLO+zWdPUGUAUrG5c5JJKySBtJ84pgKpJICQiTZpQxMyTpIBnmaC0GUhzRJJOlDQ2zAPeoIgmfEJJJU4hI9UbmY96SSIdYi2wpPPgsPtGHJ8UcQ7vSSTz6Z4eyvkkkksmz/2Q==">
            <a:hlinkClick r:id="rId2"/>
          </p:cNvPr>
          <p:cNvSpPr>
            <a:spLocks noChangeAspect="1" noChangeArrowheads="1"/>
          </p:cNvSpPr>
          <p:nvPr/>
        </p:nvSpPr>
        <p:spPr bwMode="auto">
          <a:xfrm flipH="1">
            <a:off x="2809875" y="-1790699"/>
            <a:ext cx="1390650" cy="18716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E"/>
          </a:p>
        </p:txBody>
      </p:sp>
      <p:sp>
        <p:nvSpPr>
          <p:cNvPr id="12" name="1 Título"/>
          <p:cNvSpPr txBox="1">
            <a:spLocks/>
          </p:cNvSpPr>
          <p:nvPr/>
        </p:nvSpPr>
        <p:spPr>
          <a:xfrm>
            <a:off x="294345" y="908720"/>
            <a:ext cx="5069743" cy="14401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300" b="1" dirty="0" smtClean="0">
                <a:solidFill>
                  <a:schemeClr val="accent5">
                    <a:lumMod val="75000"/>
                  </a:schemeClr>
                </a:solidFill>
                <a:latin typeface="Arial" pitchFamily="34" charset="0"/>
                <a:cs typeface="Arial" pitchFamily="34" charset="0"/>
              </a:rPr>
              <a:t>Conductores de distribución</a:t>
            </a:r>
          </a:p>
          <a:p>
            <a:pPr algn="l"/>
            <a:r>
              <a:rPr lang="es-PE" sz="2300" b="1" dirty="0" smtClean="0">
                <a:solidFill>
                  <a:schemeClr val="accent5">
                    <a:lumMod val="75000"/>
                  </a:schemeClr>
                </a:solidFill>
                <a:latin typeface="Arial" pitchFamily="34" charset="0"/>
                <a:cs typeface="Arial" pitchFamily="34" charset="0"/>
              </a:rPr>
              <a:t> y alimentación:</a:t>
            </a:r>
          </a:p>
          <a:p>
            <a:pPr algn="l"/>
            <a:r>
              <a:rPr lang="es-PE" sz="2300" b="1" dirty="0" smtClean="0">
                <a:solidFill>
                  <a:schemeClr val="accent5">
                    <a:lumMod val="75000"/>
                  </a:schemeClr>
                </a:solidFill>
                <a:latin typeface="Arial" pitchFamily="34" charset="0"/>
                <a:cs typeface="Arial" pitchFamily="34" charset="0"/>
              </a:rPr>
              <a:t>Especificaciones </a:t>
            </a:r>
            <a:endParaRPr lang="es-PE" sz="2300" b="1" dirty="0">
              <a:solidFill>
                <a:schemeClr val="accent5">
                  <a:lumMod val="75000"/>
                </a:schemeClr>
              </a:solidFill>
              <a:latin typeface="Arial" pitchFamily="34" charset="0"/>
              <a:cs typeface="Arial" pitchFamily="34" charset="0"/>
            </a:endParaRPr>
          </a:p>
        </p:txBody>
      </p:sp>
      <p:sp>
        <p:nvSpPr>
          <p:cNvPr id="13" name="12 Rectángulo"/>
          <p:cNvSpPr/>
          <p:nvPr/>
        </p:nvSpPr>
        <p:spPr>
          <a:xfrm>
            <a:off x="813012" y="4005064"/>
            <a:ext cx="7590398" cy="923330"/>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Todos los conductores de </a:t>
            </a:r>
            <a:r>
              <a:rPr lang="es-PE" b="1" u="sng" dirty="0" smtClean="0">
                <a:solidFill>
                  <a:schemeClr val="accent5">
                    <a:lumMod val="75000"/>
                  </a:schemeClr>
                </a:solidFill>
                <a:latin typeface="Arial" pitchFamily="34" charset="0"/>
                <a:cs typeface="Arial" pitchFamily="34" charset="0"/>
              </a:rPr>
              <a:t>alimentación</a:t>
            </a:r>
            <a:r>
              <a:rPr lang="es-PE" b="1" dirty="0" smtClean="0">
                <a:solidFill>
                  <a:schemeClr val="accent5">
                    <a:lumMod val="75000"/>
                  </a:schemeClr>
                </a:solidFill>
                <a:latin typeface="Arial" pitchFamily="34" charset="0"/>
                <a:cs typeface="Arial" pitchFamily="34" charset="0"/>
              </a:rPr>
              <a:t> a tableros de alumbrado, tomacorrientes, tableros de fuerza, salidas de fuerza, serán de cobre con  forro de material termoplástico THW para 600V.</a:t>
            </a:r>
            <a:endParaRPr lang="es-PE" b="1" dirty="0">
              <a:solidFill>
                <a:schemeClr val="accent5">
                  <a:lumMod val="75000"/>
                </a:schemeClr>
              </a:solidFill>
              <a:latin typeface="Arial" pitchFamily="34" charset="0"/>
              <a:cs typeface="Arial" pitchFamily="34" charset="0"/>
            </a:endParaRP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633072"/>
            <a:ext cx="268605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653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24</a:t>
            </a:fld>
            <a:endParaRPr lang="es-PE">
              <a:solidFill>
                <a:prstClr val="black">
                  <a:tint val="75000"/>
                </a:prstClr>
              </a:solidFill>
            </a:endParaRPr>
          </a:p>
        </p:txBody>
      </p:sp>
      <p:sp>
        <p:nvSpPr>
          <p:cNvPr id="5" name="4 Rectángulo"/>
          <p:cNvSpPr/>
          <p:nvPr/>
        </p:nvSpPr>
        <p:spPr>
          <a:xfrm>
            <a:off x="198703" y="332656"/>
            <a:ext cx="8490628" cy="369332"/>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Los sistemas de alambrado en general deberán cumplir los requisitos:</a:t>
            </a:r>
          </a:p>
        </p:txBody>
      </p:sp>
      <p:sp>
        <p:nvSpPr>
          <p:cNvPr id="6" name="AutoShape 4" descr="data:image/jpeg;base64,/9j/4AAQSkZJRgABAQAAAQABAAD/2wCEAAkGBxQTEhUUEhQUFBQVFxcUGBQVFBUVFxYVFhgXFhgYFxQYHCggGBolHBQVITEhJSkrLi4uFx8zODMsNygtLisBCgoKDg0OGhAQFCwcHBwsLCwsLCwsLCwsLCwsLCwsLCwsLCwsLCwsLCwsLCwsLCwsKywsKyssNywrLCsrKyssK//AABEIAQUAwQMBIgACEQEDEQH/xAAcAAABBQEBAQAAAAAAAAAAAAACAAEDBQYEBwj/xAA/EAABAgMFBAcHAwMDBQEAAAABAAIDESEEEjFBUQUGYfATInGBkaGxBzJCUsHR4SNi8TOSshRyghVDU6LCJP/EABgBAAMBAQAAAAAAAAAAAAAAAAABAgME/8QAHhEBAQACAgMBAQAAAAAAAAAAAAECESExEjJBAyL/2gAMAwEAAhEDEQA/ANSEYCUk7QuNscBGEzQjAThHCNoQhSNCoHRBMAiQDhOEkQCYIBOEk8kJIBEAkAiVA6IBM1QW603G0944fdK045Nq2r4B3/ZVorkieedUmt4rHe6sJOCrrdHurrtD5LM7Std4qbVSOa1xy48FDNM4pmlQp32V8la2RUlmKvtmtmqiXZPgfL7p109GElWiThEEwRNCpNG1GhaEYCqEcIwmaEYCYOnASCIBAKSJIJJkcIgEwCIBOEdOEgEUk6AxHhoJOCpY0YucSe7gFPb494y+FvmVWW0m4brmscZAOdMgE6gVKyyu1SINp2/omzHvH3QfU8FDsPaZjNN66HtMpDMHOSze047jEb1rziCHSq2TaAjSZVfGcWumCQdQZHxR4ntrNtWmVAs65y5XbRcff63HNSNjtcKd+qyylXLCKIlROipXkj267IJuAWz2fBk1ZrYFlvOrgthAh+ElWJU9wpKSaSoghG0JpI2hNAmhGAhCkCqA4CIBMAiCYOAjQtRBMiThIIgEEcIgmARAKgQC5bfaZdUYnHgFPaIwY2eeQ4qndUzOdVGV+HEb1mNr2++6TfcbhxOq79v7QlOG3E+8dB8qzxKmRVdFojgsY0AAtvTIxMznrkqe3BdrnLktuCpLhcuaO4gEjJTkqGKJhBuiFFwK6YVe1Vljd1RworrY0AviNbyFjYuVsd3rJJoJV6FFZ2BrQBopBVVIVPeCdN0Y0STILQpGhM0IwnCOAjATAI1QIBEkEQCAQRJgE6aTgI0wRAJg7QnJkJnBOFX220TN0YDzKMro9ILRFvunpgNFW7W2gITKSLjRo469gXY9swRmQRzxWA2uzrtumI5rcLxm4VmQT/uplTJZybUkiOJJJqTUk5kqIuTBxlVRucqJ1sgAgF18Xg66Q2bZtyLteArIFVPS3g4SqKGVaq32dtBzf05m49zQ5sr2eIbqrP8A6cyC1zIbes9xJmZnUAnhmnjjsrdMQgctNtPdyVYbpnMHM8Fn49mcwycCEWWDbislC4aGnfVbvcuxUMQjgFhobD0khUukB2zl9QvWtjWXooTWDECp45rLXK507gjaxO0J2jwCZBucUkV3nkJIBAIwEIRhUQmokwCMBMHATgJBOEyJEAkAiAThEApGhM0Jo0UNEyn0ENtj3RIYnyCrUbnTMzimWVXChnFYXaTZRHt0cR5rdw2ZLGbyw7tofxunxA+oKcJVPcoHuRPcrPYGzREd0kQfpsOHzuyb2ZlOTdK12bCsHRt6Z46xHUByHzS1OS74bMXOxOWg07VYQGdIZnu49yotq7bgwi4PiAFuLcTPsC6JNRnXRaHUVNa4rfikuaJvAIg/TBlqVl9r2t7zdnIYEj0Ci5xUjV7t2RkSN0wHVZMM4k4u7Bkt/ZxRYfc9/UaMJDkeS20B0+clhbutJNOhrZ4d6JwknYiKQR3joklL93kkgHCkAQtCMKyE0IwmARJkQCIBJqJEhEjaEzQjAVAjTFVdqi3ncMgp7dHn1RhmVyhv4WeV2qQnBDNI8UhkfDVIxin1WZ3qs833xDc5t2ReDINIJlMaE5mlMcFpTU+aqd4Wk9E2bpOc5pa01cJTA8R5onJViNiWZ1ofcFJVc4YNAz7eC2QhikNgkxgl+O05obBs9tmh9GwC+4zcRm7Oug812Q4QAkP54reY6Z2oo9644QzdddIadHSkD4yXnO9ViZCtsWGyjS0OaOFCK5mRXqHRLHb77OvxGRR71wAHUsmCO8SVJUu6WzTFaWtMi1xBOjaGfnIBPvJs8Q3gNEgPpmrH2cxpWiNCnR7GxB2sMj5O8l277Waq58+20cW60SVFvLFhxXnm7pk9ehbPNFEVXfKSYhIOTt4YpkaaSK6dU6ATQpAELQjAVkeSJqYIwE0nCJoTAI2hOA4Chtca6JDEqZ77oJKqiS4zSypwmt8SnupwFzWqNdGPaVPSgRYtZZBE101UC1XnUwCtbKc1M5N1PcGtJJwqVUWS1OdEdEpITYARicwCcJZkZ0UW1LQ6K4QoZ4l2jRi7tyHGqhtkUQmBjRWV1rR5D6lbYzxm6wyy3lqJ/wDqLjFEOG1rpmbpjAf7sQVbPs0uB0/K5dh7P6Js3ViOmSeOncu1zq486qPO9tPGIozbrSTOmlfCWJWc23Bd0Ae+jg+Yb8rSJAE5mkzxJC0DjMTy8tJ+RXHteFegP7J97TP0mq89puOmLs0oFps0UUF8w3EU6ryRX+7yC0e+cCbOzzP4Wat8Ivs7pe8wzHaFrtoRRHsTIo+OG13lXwKzyXiw+zIknhehbNfRebQzJ3et9seLNg5koi60AeiaaKKCfxwUrGqklTVOmnwToCVqOSZGAtEnARAJpIwE4RwEYCQXNbI0hdGJRTc9rjXjLIeaAUTABG4SFVBo4rpLK7ybTui6MSrfbNuDGzzWHtUW+4uOKjLL4qRcbFdPHkq6i2o/02CbiMjUmcro8vFUOwTOuQxx+k6q9tFidZiXRWPe2K2bIjAekswM6FgwmCZnOcslp+WG+Ufpl8gHEQYZc4jVzhgSNP2jAa+CbYNkMR3TRB/sBy7tVy2WyutcUXv6MOXC+4ZS0C05F0SFAEZXypYTQnOlTPmnFQxBTh6owcRrj9u1BFrLQUU6Wil4UCF5BoROdB30UkpzJwCMMlU4+g0QGEhw5OiQzqQrPdKJfsMSEamC97JftPXH+R8FBtqHdtR/dJ3iKpt2Ily2R4WUaHfA/cz8Ep5ThGLLRhJ5HErWbuxpgBZrasKUZzQMSrvddpDyDSUvus41biyhdDuQueGaKdoVJFXgmQ3BxTpB0gIwEwCMLVB2hEAkAiwVAMaJdE1WTJqcSpLS+8eAVTt7aggwuqQXuo3OWp7lFqpFvDZNc1vjhoJJwVDuvvAAHMtEWswWl+hxBd91FvPtEEyaZjUESkpyuocik2rbjEca0C4mQy8hrRMnmqZxWs3Y2ESLzjdpNzj8DeH7qU49izxx8qrLLxjq2NsprGTPutNJ/wDciDI/tFCe4JrZtGJEcYMN5m4Se81N00IBynoEO8m2GwwGQxIyDGMHwtGHeujdqw3GTNXvMyV0ZWT+Ywwm+atdn2RsNoa0SA/jxRGpw7PupSAOeaqKJT8KWiM/j71QBlOCke3vOfDgCkG5ZZ86IMLBP6c60T5enDiUTgJVwGA17UDgedRh3KKbNb2gAw34kAiUiSa0p3lUdrMRly0A3YjPdBa0ggzEiBWRBWv29Bb0TiQSWgylx14UWHttkD4BIHWFb1Z+OK1mrGOW9ntMe/8ArNHWfL3a4e8BPAE56Lp2DagYhIMxITORIxlw+y4Nu2cCBZ3Qybj2BxE8ziJ9s1FsmLdeJdijOzqLwl+vT7LEmF1tCqtmPm0KzhCvBTFpZJIZjikgnWAjASARBq1iDgLltsb4R3qe0Rbo4quA17SlacQ2mK1kNznkhoHeZ5DiVQ2nYVljQ+khWstc0EmHFAnKpDRhWspiYXJvFtTpX3WnqNw/ccz2aKlcUoK4LRiucxSMDJT2rFcMeJLtlOSWtm0O7MAxogmJm8GtA+Jxn6CvAAlazeLeGHZ4QhwyHSoJf92IKFw/YMB2LzfZ+3YkJs53WXSyQkHG8Zvk74b1ASMhJcFptroji95qcBk1uQAyV8YThPteWi2G90e0hzzeM588F6jY4d1oGeZ5wCxPs52d1ekIxw71vnMlTvJ4/ZRFITQ+mtVFflxw8/4U0d48Oee5QgVnrz4Jgx85VTg5CXP0ScPE+madoDcUqZi2XHww5KEOkjdUzOGmZOKCczX8KTRR4d5pbjeBHcViLLDo5hGo8VvWNlPVYiEC2M9pxmfVOVGUU8Zv/wCO4fegxHDjcf1mnzPgqyyPlJdO87SyJMYObI8ZFV9kdNRkvF6ZsCLNorkFoGVoFkd1402gLWwhzxVQVN0TdUk17tSTJ3gJ3kATKMBV9siXjIYLSpQxohJJVFvLtO43omHrOHWOjdO0q2tcONdHQNa52YLgCRo2dCV55bGRmRXiOx7XE/ECJ61wMtQp1TMShJSmuyNYD0N8XSCPfDpljxMlrmZUArxKAo7Ua96rrYycjp6ZjyVhFgROjEQsddNL4absxiL2E6hVtpdSSeKarLXHvmUpBoMhxR2brkDWQ8VFEZVXvs+2d09qhtlMMm86Sbr3ozPF6/sGxdFBY0CsgCrF4+iMMlKSB5pLxKRoCZ9nPmhdE55yTvfMcEMNla4Cf5QDtMhPM4cfx6IIjPthmjFcJ/wk7Qc8ErTCBh4JgzPmaMsrx9E0qVqpUFxz5/hZXeGyXIrXh4BiEmQq5oEgSQaCZnLsWqcJ9p8lQb2QKMfpMfVEqcmU3rs36YNTI4nFZvZ71s9qxoT4JaXtDpYFwnNYeymTilSwbzdF2On3W3gvmvOd2bTJ8tV6DZDMBGKr26Ukd8JK9E6rXHyGK5pJXc8SVJDansnDtWYgRSCQQ0kEGRBFaHJYfaO1Isa70ri64LonovQNpMnAij9jxL/iV5g8oIDirjdOwOj2lrWtBaJueXCbWtlKfbWnGWiqYEB0R7WMaXPcQ0AZkr1rY+yW2OAITJGK+r36nM/7RkFeE2Vrmt9mhuDbO1o6GGACP/niTiVldtbmwHzMObDpiPwtbEbc6v8AJOp4qvtdpa0TcQFpZEPKtrbpRYdQLw1FfJa/2R7EdDhxY7xdMRxYydJsYTM97p/2qK1bdZGjts0N2NXuHwt0H7j916BYQGsAAkAJADAACgCyy1vhcE8fhRuaJV9cVPOkziuWM7IKTQuE+4jxROwkOeecEm/hHd5HPBBxFdM5DtRQ4emFfP8AhM0T048VO2mHP4UGiiUHgo3Hy8lI85Yn1JTOaM8efFBhYJCvPFce1IIdDdNl80IbOXfxkCTJdh5+wThqJ2Veb2WCC2I2QqXZarG9BcNPmLZdi38aD0ceI06khZLacKUSIBqHj0KrLpE7dmxo117SvTdmOBZMryexPw4VXpWwIoLQZ0UY9tL0vb/BMnlzNJWl0XVJDxTgaJwEw59oRGthRHOoLjp9kiF5LaooDg2YOcxhrivYSBdJdKUs5SA1rRZ7d3ZTLREMeLBhthw6CTQA52JA4Ck/DVOTdK3To3I2ILND/wBTGH6sQdRubWHD/k7yCvekLbzyLzpEkDhg0Iy7pHXzgKNHD5u9S9Gtpwh4xvzt+2NtMWEYxYAGm7DAaBeE5TImcZTnkoth2SNaIDTNznPDusSSOqSCT2SS9p9iLbfEiZPDKaANAH+JWu9ksJrtnOp1mviwyTk2d4AaTvT4qM+Sxee7tQuitsuJEzmQV7fs4zAccF429gbb+F8r17ZsTqDs9MFlLtrXdEOS44lOdF0Z89/YoHnM8/hUQQMNfThVO4U8vx5ppmvropA3nNJRBuqB09fBTRXSFULW0wrkOc1IRObz9uKIS75I3Cii70A1zPAIXHIKRwlUqEapGzG8UGUYH5gK90vosdt6BKKw/MCz7Le71s6jH8ZHykshvO39IPHwuBWl6ZdVnrK5brdS1dQDSiwTqPPEz8arT7rRpOl4LJr8b7pDr5J1x9MUk9k0xZzwSh1PDmicpo0cQ2kmug4rSJrnt0QOIg4ufMSGkjLz9E20YzYMPo2i7DhNAvATYXCpY4CrS5T2KD0LDHif1H4T+Fp+qp7FCNpiXj/SYcMnEZnWX1WnGMRzlV1suO6JDD3suTyBnTLEDwU4iDVTkSEhp4BROZSow1qlMj08w9oLQ+1NMjJzGmolOT3V7KLu9kZk21wfliNf2BzJE+LU3tObKNCd+yXg4/dc3s2i3bfaGZRIIf23In2eppY8M5t9ty3T/f8AVeo7GfOGOznntXm2/rbtsccJES7Jre7Bj3oY7PDmnkssby1q6c6Ynlh2/hQvMzzyE5dThz9k3PPitCOzs0UgEpdngmJkPQJQxmaj1++aRnDMDyTqUbaGpx8uxJzs89FCZk58/VICdVA0eCkDJjgoyZ0wklQaKEBOCMjUoWt59EBX7as5dAdPEVCxVuh34Dm5yIXotpbea5uoPPasC5ki9vH8LTFnnwxDvgPCR7RRXOxI12I09yqrVDlfHyvPg6qnsEWRB0WN7ay7j0T/AFCSo/8AXDUJkHp6q6gqo7FAER3Sv/psJujVwzTuYYrxDFGirnaDmn8Ll2/tCV2DBFfdaB6ldE1Jthbvhy7TtL7VG6JlGj3naDTtV9Z4DWNDWigoB9VzbJ2cITAMXGrnZkrrcpnPNPRnOQtFJlLGiOU65INhvafB/ThOzvOB7wCs3ubGubUs5/8AJDiw58bl4f4LZ+0WDOyk/K8HuqPqvO9mR7lqsMT5Y7GHseSw/wCSSfrr9qEK7ap6hajdSP8AotliQFRe1iFKMw6j0VhuVFnBb4d4Wc9mvxrQFIyg+2ZTQ2c/QcVI4V4S571pojBta5+HYpJYeQTOMh2U5CEmc9PokYc+fFGBOiZrayzNfyUnnIIA3nIcyUJCkDZDjzRJrZYoAYQzz9Bqgcch46BHPFRvYkDFuRWL2xDuxnDWa2kzNZjeqDKIHDMeYVYJz6YDa0OUZw+dsx2t5K4bGVcbxtkYb9HSPY6ipofVeRxUZzkYXhadMkua8kpaveLbaBZ4RE5uNXEZnQcMly7C2eaxYnvvwB+FuXeobHBNoidK7+m09UfM7XsC0N2X1W9vlXPODEUUZHP1UjigbyEKCG0lln9kmZ6eKMcP5Qs8kgpt8oN6yReyf9pBXjdqfdhtf/44jH/2va5e6bXh34ERssWOHkV4fa4N6DFHA+h+yVKtX7V2T6Nwzr3JezysOvFRb6ROlsNliaw4Z/8AUTUPs/jUI4qJ7L+PRWjIKS7gOe/nJDZ/VEK9i0pRG6tMvXipGw89UTmgen4RTopUiuyoMTmkGy+6ku55p3DvKAjw7dO1G2HrUqSHDkK88FG4Vogto3tz7yVHn6dqkiNohFO9BheNVR7zQZww7MHyNFd9q5dqQb0JwzlMdyePZZdPON4IM4DpYgT8Fl3mod8wBW3tkOYc05grExIcmgfK4t85pZxOFHNJRdInUNdvpKFCDGgNEgJAKQhJJbzpjUcM0mlKk9UkkGe7llik4c9xP0SSSCON7stf4XibofWiNymR5yTJJVK3tIvbGs5PwAtH/FzmjyAXFuNEuud4pJLO+zWdPUGUAUrG5c5JJKySBtJ84pgKpJICQiTZpQxMyTpIBnmaC0GUhzRJJOlDQ2zAPeoIgmfEJJJU4hI9UbmY96SSIdYi2wpPPgsPtGHJ8UcQ7vSSTz6Z4eyvkkkksmz/2Q==">
            <a:hlinkClick r:id="rId2"/>
          </p:cNvPr>
          <p:cNvSpPr>
            <a:spLocks noChangeAspect="1" noChangeArrowheads="1"/>
          </p:cNvSpPr>
          <p:nvPr/>
        </p:nvSpPr>
        <p:spPr bwMode="auto">
          <a:xfrm flipH="1">
            <a:off x="2809875" y="-1790699"/>
            <a:ext cx="1390650" cy="18716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PE"/>
          </a:p>
        </p:txBody>
      </p:sp>
      <p:sp>
        <p:nvSpPr>
          <p:cNvPr id="14" name="13 Rectángulo"/>
          <p:cNvSpPr/>
          <p:nvPr/>
        </p:nvSpPr>
        <p:spPr>
          <a:xfrm>
            <a:off x="124111" y="836712"/>
            <a:ext cx="8710210" cy="5355312"/>
          </a:xfrm>
          <a:prstGeom prst="rect">
            <a:avLst/>
          </a:prstGeom>
        </p:spPr>
        <p:txBody>
          <a:bodyPr wrap="square">
            <a:spAutoFit/>
          </a:bodyPr>
          <a:lstStyle/>
          <a:p>
            <a:pPr marL="285750" indent="-285750" algn="just">
              <a:buFontTx/>
              <a:buChar char="-"/>
            </a:pPr>
            <a:r>
              <a:rPr lang="es-PE" b="1" dirty="0" smtClean="0">
                <a:solidFill>
                  <a:srgbClr val="0033CC"/>
                </a:solidFill>
                <a:latin typeface="Arial" pitchFamily="34" charset="0"/>
                <a:cs typeface="Arial" pitchFamily="34" charset="0"/>
              </a:rPr>
              <a:t>Antes de proceder al alambrado, se limpiarán y secarán los tubos y se barnizarán las cajas: Para facilitar el paso de los conductores se empleará talco, no debiendo usar grasas o aceite.</a:t>
            </a:r>
          </a:p>
          <a:p>
            <a:pPr marL="285750" indent="-285750" algn="just">
              <a:buFontTx/>
              <a:buChar char="-"/>
            </a:pPr>
            <a:endParaRPr lang="es-PE" b="1" dirty="0" smtClean="0">
              <a:solidFill>
                <a:srgbClr val="0033CC"/>
              </a:solidFill>
              <a:latin typeface="Arial" pitchFamily="34" charset="0"/>
              <a:cs typeface="Arial" pitchFamily="34" charset="0"/>
            </a:endParaRPr>
          </a:p>
          <a:p>
            <a:pPr marL="285750" indent="-285750" algn="just">
              <a:buFontTx/>
              <a:buChar char="-"/>
            </a:pPr>
            <a:r>
              <a:rPr lang="es-PE" b="1" dirty="0" smtClean="0">
                <a:solidFill>
                  <a:srgbClr val="0033CC"/>
                </a:solidFill>
                <a:latin typeface="Arial" pitchFamily="34" charset="0"/>
                <a:cs typeface="Arial" pitchFamily="34" charset="0"/>
              </a:rPr>
              <a:t>Los conductores serán continuos de caja a caja, no permitiéndose empalmes que queden dentro de las tuberías.</a:t>
            </a:r>
          </a:p>
          <a:p>
            <a:pPr marL="285750" indent="-285750" algn="just">
              <a:buFontTx/>
              <a:buChar char="-"/>
            </a:pPr>
            <a:endParaRPr lang="es-PE" b="1" dirty="0" smtClean="0">
              <a:solidFill>
                <a:srgbClr val="0033CC"/>
              </a:solidFill>
              <a:latin typeface="Arial" pitchFamily="34" charset="0"/>
              <a:cs typeface="Arial" pitchFamily="34" charset="0"/>
            </a:endParaRPr>
          </a:p>
          <a:p>
            <a:pPr marL="285750" indent="-285750" algn="just">
              <a:buFontTx/>
              <a:buChar char="-"/>
            </a:pPr>
            <a:r>
              <a:rPr lang="es-PE" b="1" dirty="0" smtClean="0">
                <a:solidFill>
                  <a:srgbClr val="0033CC"/>
                </a:solidFill>
                <a:latin typeface="Arial" pitchFamily="34" charset="0"/>
                <a:cs typeface="Arial" pitchFamily="34" charset="0"/>
              </a:rPr>
              <a:t>Los empalmes de los conductores de todas las líneas de </a:t>
            </a:r>
            <a:r>
              <a:rPr lang="es-PE" b="1" u="sng" dirty="0" smtClean="0">
                <a:solidFill>
                  <a:srgbClr val="0033CC"/>
                </a:solidFill>
                <a:latin typeface="Arial" pitchFamily="34" charset="0"/>
                <a:cs typeface="Arial" pitchFamily="34" charset="0"/>
              </a:rPr>
              <a:t>alimentación</a:t>
            </a:r>
            <a:r>
              <a:rPr lang="es-PE" b="1" dirty="0" smtClean="0">
                <a:solidFill>
                  <a:srgbClr val="0033CC"/>
                </a:solidFill>
                <a:latin typeface="Arial" pitchFamily="34" charset="0"/>
                <a:cs typeface="Arial" pitchFamily="34" charset="0"/>
              </a:rPr>
              <a:t> entre tableros se harán soldados con conectores o con terminales de cobre, protegiéndose y aislándose debidamente.</a:t>
            </a:r>
          </a:p>
          <a:p>
            <a:pPr marL="285750" indent="-285750" algn="just">
              <a:buFontTx/>
              <a:buChar char="-"/>
            </a:pPr>
            <a:endParaRPr lang="es-PE" b="1" dirty="0" smtClean="0">
              <a:solidFill>
                <a:srgbClr val="0033CC"/>
              </a:solidFill>
              <a:latin typeface="Arial" pitchFamily="34" charset="0"/>
              <a:cs typeface="Arial" pitchFamily="34" charset="0"/>
            </a:endParaRPr>
          </a:p>
          <a:p>
            <a:pPr marL="285750" indent="-285750" algn="just">
              <a:buFontTx/>
              <a:buChar char="-"/>
            </a:pPr>
            <a:r>
              <a:rPr lang="es-PE" b="1" dirty="0">
                <a:solidFill>
                  <a:srgbClr val="0033CC"/>
                </a:solidFill>
                <a:latin typeface="Arial" pitchFamily="34" charset="0"/>
                <a:cs typeface="Arial" pitchFamily="34" charset="0"/>
              </a:rPr>
              <a:t>Los empalmes de </a:t>
            </a:r>
            <a:r>
              <a:rPr lang="es-PE" b="1" dirty="0" smtClean="0">
                <a:solidFill>
                  <a:srgbClr val="0033CC"/>
                </a:solidFill>
                <a:latin typeface="Arial" pitchFamily="34" charset="0"/>
                <a:cs typeface="Arial" pitchFamily="34" charset="0"/>
              </a:rPr>
              <a:t>las </a:t>
            </a:r>
            <a:r>
              <a:rPr lang="es-PE" b="1" dirty="0">
                <a:solidFill>
                  <a:srgbClr val="0033CC"/>
                </a:solidFill>
                <a:latin typeface="Arial" pitchFamily="34" charset="0"/>
                <a:cs typeface="Arial" pitchFamily="34" charset="0"/>
              </a:rPr>
              <a:t>líneas </a:t>
            </a:r>
            <a:r>
              <a:rPr lang="es-PE" b="1" dirty="0" smtClean="0">
                <a:solidFill>
                  <a:srgbClr val="0033CC"/>
                </a:solidFill>
                <a:latin typeface="Arial" pitchFamily="34" charset="0"/>
                <a:cs typeface="Arial" pitchFamily="34" charset="0"/>
              </a:rPr>
              <a:t>de </a:t>
            </a:r>
            <a:r>
              <a:rPr lang="es-PE" b="1" u="sng" dirty="0" smtClean="0">
                <a:solidFill>
                  <a:srgbClr val="0033CC"/>
                </a:solidFill>
                <a:latin typeface="Arial" pitchFamily="34" charset="0"/>
                <a:cs typeface="Arial" pitchFamily="34" charset="0"/>
              </a:rPr>
              <a:t>distribución</a:t>
            </a:r>
            <a:r>
              <a:rPr lang="es-PE" b="1" dirty="0" smtClean="0">
                <a:solidFill>
                  <a:srgbClr val="0033CC"/>
                </a:solidFill>
                <a:latin typeface="Arial" pitchFamily="34" charset="0"/>
                <a:cs typeface="Arial" pitchFamily="34" charset="0"/>
              </a:rPr>
              <a:t> se ejecutarán en las cajas y serán eléctricas y mecánicamente seguros, protegiéndose con cinta aislante.</a:t>
            </a:r>
          </a:p>
          <a:p>
            <a:pPr marL="285750" indent="-285750" algn="just">
              <a:buFontTx/>
              <a:buChar char="-"/>
            </a:pPr>
            <a:endParaRPr lang="es-PE" b="1" dirty="0" smtClean="0">
              <a:solidFill>
                <a:srgbClr val="0033CC"/>
              </a:solidFill>
              <a:latin typeface="Arial" pitchFamily="34" charset="0"/>
              <a:cs typeface="Arial" pitchFamily="34" charset="0"/>
            </a:endParaRPr>
          </a:p>
          <a:p>
            <a:pPr marL="285750" indent="-285750" algn="just">
              <a:buFontTx/>
              <a:buChar char="-"/>
            </a:pPr>
            <a:r>
              <a:rPr lang="es-PE" b="1" dirty="0" smtClean="0">
                <a:solidFill>
                  <a:srgbClr val="0033CC"/>
                </a:solidFill>
                <a:latin typeface="Arial" pitchFamily="34" charset="0"/>
                <a:cs typeface="Arial" pitchFamily="34" charset="0"/>
              </a:rPr>
              <a:t>En tosas las salidas para equipos se dejarán conductores enrollados adecuadamente, en longitud suficiente para alimentar las máquinas, de por lo menos 1.5 m de longitud en cada línea. </a:t>
            </a:r>
          </a:p>
          <a:p>
            <a:pPr marL="285750" indent="-285750" algn="just">
              <a:buFontTx/>
              <a:buChar char="-"/>
            </a:pPr>
            <a:endParaRPr lang="es-PE" b="1" dirty="0" smtClean="0">
              <a:solidFill>
                <a:srgbClr val="0033CC"/>
              </a:solidFill>
              <a:latin typeface="Arial" pitchFamily="34" charset="0"/>
              <a:cs typeface="Arial" pitchFamily="34" charset="0"/>
            </a:endParaRPr>
          </a:p>
        </p:txBody>
      </p:sp>
    </p:spTree>
    <p:extLst>
      <p:ext uri="{BB962C8B-B14F-4D97-AF65-F5344CB8AC3E}">
        <p14:creationId xmlns:p14="http://schemas.microsoft.com/office/powerpoint/2010/main" val="35771622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25</a:t>
            </a:fld>
            <a:endParaRPr lang="es-PE">
              <a:solidFill>
                <a:prstClr val="black">
                  <a:tint val="75000"/>
                </a:prstClr>
              </a:solidFill>
            </a:endParaRPr>
          </a:p>
        </p:txBody>
      </p:sp>
      <p:sp>
        <p:nvSpPr>
          <p:cNvPr id="3" name="1 Título"/>
          <p:cNvSpPr txBox="1">
            <a:spLocks/>
          </p:cNvSpPr>
          <p:nvPr/>
        </p:nvSpPr>
        <p:spPr>
          <a:xfrm>
            <a:off x="529281" y="332656"/>
            <a:ext cx="3682679"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dirty="0" smtClean="0">
                <a:solidFill>
                  <a:schemeClr val="accent5">
                    <a:lumMod val="75000"/>
                  </a:schemeClr>
                </a:solidFill>
                <a:latin typeface="Arial Black" pitchFamily="34" charset="0"/>
              </a:rPr>
              <a:t>CONDUCTOS</a:t>
            </a:r>
            <a:endParaRPr lang="es-PE" sz="2400" dirty="0">
              <a:solidFill>
                <a:schemeClr val="accent5">
                  <a:lumMod val="75000"/>
                </a:schemeClr>
              </a:solidFill>
              <a:latin typeface="Arial Black" pitchFamily="34" charset="0"/>
            </a:endParaRPr>
          </a:p>
        </p:txBody>
      </p:sp>
      <p:sp>
        <p:nvSpPr>
          <p:cNvPr id="4" name="3 Rectángulo"/>
          <p:cNvSpPr/>
          <p:nvPr/>
        </p:nvSpPr>
        <p:spPr>
          <a:xfrm>
            <a:off x="372097" y="894730"/>
            <a:ext cx="8352928" cy="1200329"/>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Los conductos y tuberías que se utilizan en las instalaciones eléctricas son destinadas exclusivamente a proteger el tendido de cables y conductores.</a:t>
            </a:r>
          </a:p>
          <a:p>
            <a:pPr algn="just"/>
            <a:r>
              <a:rPr lang="es-PE" b="1" dirty="0" smtClean="0">
                <a:solidFill>
                  <a:srgbClr val="0033CC"/>
                </a:solidFill>
                <a:latin typeface="Arial" pitchFamily="34" charset="0"/>
                <a:cs typeface="Arial" pitchFamily="34" charset="0"/>
              </a:rPr>
              <a:t>Generalmente son de 3 tipos:</a:t>
            </a:r>
            <a:endParaRPr lang="es-PE" b="1" dirty="0">
              <a:solidFill>
                <a:srgbClr val="0033CC"/>
              </a:solidFill>
              <a:latin typeface="Arial" pitchFamily="34" charset="0"/>
              <a:cs typeface="Arial" pitchFamily="34" charset="0"/>
            </a:endParaRPr>
          </a:p>
        </p:txBody>
      </p:sp>
      <p:sp>
        <p:nvSpPr>
          <p:cNvPr id="5" name="4 Rectángulo"/>
          <p:cNvSpPr/>
          <p:nvPr/>
        </p:nvSpPr>
        <p:spPr>
          <a:xfrm>
            <a:off x="372097" y="2226911"/>
            <a:ext cx="5697705" cy="923330"/>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De </a:t>
            </a:r>
            <a:r>
              <a:rPr lang="es-PE" b="1" dirty="0" smtClean="0">
                <a:solidFill>
                  <a:schemeClr val="accent5">
                    <a:lumMod val="75000"/>
                  </a:schemeClr>
                </a:solidFill>
                <a:latin typeface="Arial" pitchFamily="34" charset="0"/>
                <a:cs typeface="Arial" pitchFamily="34" charset="0"/>
              </a:rPr>
              <a:t>concreto centrifugado</a:t>
            </a:r>
            <a:r>
              <a:rPr lang="es-PE" b="1" dirty="0" smtClean="0">
                <a:solidFill>
                  <a:srgbClr val="0033CC"/>
                </a:solidFill>
                <a:latin typeface="Arial" pitchFamily="34" charset="0"/>
                <a:cs typeface="Arial" pitchFamily="34" charset="0"/>
              </a:rPr>
              <a:t>, usados para cables subterráneos y de instalación entre buzones eléctricos.</a:t>
            </a:r>
            <a:endParaRPr lang="es-PE" b="1" dirty="0">
              <a:solidFill>
                <a:srgbClr val="0033CC"/>
              </a:solidFill>
              <a:latin typeface="Arial" pitchFamily="34" charset="0"/>
              <a:cs typeface="Arial" pitchFamily="34" charset="0"/>
            </a:endParaRPr>
          </a:p>
        </p:txBody>
      </p:sp>
      <p:pic>
        <p:nvPicPr>
          <p:cNvPr id="25602" name="Picture 2" descr="https://encrypted-tbn0.gstatic.com/images?q=tbn:ANd9GcRoyBcerVk84VTB42yg11DycX3cvJPqit4LXwz-cJrpD8_uF-Mc">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685" b="12205"/>
          <a:stretch/>
        </p:blipFill>
        <p:spPr bwMode="auto">
          <a:xfrm>
            <a:off x="6524976" y="1952625"/>
            <a:ext cx="2092897" cy="1461144"/>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2370620" y="3645024"/>
            <a:ext cx="5858806" cy="923330"/>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Metálicos, </a:t>
            </a:r>
            <a:r>
              <a:rPr lang="es-PE" b="1" dirty="0" smtClean="0">
                <a:solidFill>
                  <a:srgbClr val="0033CC"/>
                </a:solidFill>
                <a:latin typeface="Arial" pitchFamily="34" charset="0"/>
                <a:cs typeface="Arial" pitchFamily="34" charset="0"/>
              </a:rPr>
              <a:t>de FºGº o de aluminio, usados normalmente para instalación a la vista y cuando se requiere protección mecánica.</a:t>
            </a:r>
          </a:p>
        </p:txBody>
      </p:sp>
      <p:pic>
        <p:nvPicPr>
          <p:cNvPr id="2560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472167"/>
            <a:ext cx="1838325" cy="248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Rectángulo"/>
          <p:cNvSpPr/>
          <p:nvPr/>
        </p:nvSpPr>
        <p:spPr>
          <a:xfrm>
            <a:off x="2392859" y="4725144"/>
            <a:ext cx="4123357" cy="1200329"/>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Plásticos, de PVC, </a:t>
            </a:r>
            <a:r>
              <a:rPr lang="es-PE" b="1" dirty="0" smtClean="0">
                <a:solidFill>
                  <a:srgbClr val="0033CC"/>
                </a:solidFill>
                <a:latin typeface="Arial" pitchFamily="34" charset="0"/>
                <a:cs typeface="Arial" pitchFamily="34" charset="0"/>
              </a:rPr>
              <a:t>usados para instalación empotrada, pueden ser livianos (SEL) ó pesados (SAP), según el caso.</a:t>
            </a:r>
          </a:p>
        </p:txBody>
      </p:sp>
      <p:pic>
        <p:nvPicPr>
          <p:cNvPr id="25606"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t="12281" r="11622" b="14198"/>
          <a:stretch/>
        </p:blipFill>
        <p:spPr bwMode="auto">
          <a:xfrm>
            <a:off x="6660232" y="4741076"/>
            <a:ext cx="2221103" cy="138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2850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26</a:t>
            </a:fld>
            <a:endParaRPr lang="es-PE">
              <a:solidFill>
                <a:prstClr val="black">
                  <a:tint val="75000"/>
                </a:prstClr>
              </a:solidFill>
            </a:endParaRPr>
          </a:p>
        </p:txBody>
      </p:sp>
      <p:sp>
        <p:nvSpPr>
          <p:cNvPr id="3" name="1 Título"/>
          <p:cNvSpPr txBox="1">
            <a:spLocks/>
          </p:cNvSpPr>
          <p:nvPr/>
        </p:nvSpPr>
        <p:spPr>
          <a:xfrm>
            <a:off x="220740" y="58011"/>
            <a:ext cx="5770911"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b="1" dirty="0" smtClean="0">
                <a:solidFill>
                  <a:schemeClr val="accent5">
                    <a:lumMod val="75000"/>
                  </a:schemeClr>
                </a:solidFill>
                <a:latin typeface="Arial" pitchFamily="34" charset="0"/>
                <a:cs typeface="Arial" pitchFamily="34" charset="0"/>
              </a:rPr>
              <a:t>Conductos:  Especificaciones </a:t>
            </a:r>
            <a:endParaRPr lang="es-PE" sz="2400" b="1" dirty="0">
              <a:solidFill>
                <a:schemeClr val="accent5">
                  <a:lumMod val="75000"/>
                </a:schemeClr>
              </a:solidFill>
              <a:latin typeface="Arial" pitchFamily="34" charset="0"/>
              <a:cs typeface="Arial" pitchFamily="34" charset="0"/>
            </a:endParaRPr>
          </a:p>
        </p:txBody>
      </p:sp>
      <p:sp>
        <p:nvSpPr>
          <p:cNvPr id="4" name="3 Rectángulo"/>
          <p:cNvSpPr/>
          <p:nvPr/>
        </p:nvSpPr>
        <p:spPr>
          <a:xfrm>
            <a:off x="137524" y="620085"/>
            <a:ext cx="8352928" cy="646331"/>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Para proyectos de baja tensión con tuberías empotradas, se utiliza la siguiente especificación:</a:t>
            </a:r>
          </a:p>
        </p:txBody>
      </p:sp>
      <p:sp>
        <p:nvSpPr>
          <p:cNvPr id="5" name="4 Rectángulo"/>
          <p:cNvSpPr/>
          <p:nvPr/>
        </p:nvSpPr>
        <p:spPr>
          <a:xfrm>
            <a:off x="197812" y="1214817"/>
            <a:ext cx="8232351" cy="369332"/>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Las tuberías de alimentadores generales a tableros serán de PVC-SAP.</a:t>
            </a:r>
          </a:p>
        </p:txBody>
      </p:sp>
      <p:sp>
        <p:nvSpPr>
          <p:cNvPr id="10" name="9 Rectángulo"/>
          <p:cNvSpPr/>
          <p:nvPr/>
        </p:nvSpPr>
        <p:spPr>
          <a:xfrm>
            <a:off x="246981" y="2606602"/>
            <a:ext cx="8300202" cy="646331"/>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Las tuberías para los sistemas de teléfono, intercomunicadores y en general sistemas de corrientes débiles, serán de PVC-SEL.</a:t>
            </a:r>
            <a:endParaRPr lang="es-PE" b="1" dirty="0" smtClean="0">
              <a:solidFill>
                <a:srgbClr val="0033CC"/>
              </a:solidFill>
              <a:latin typeface="Arial" pitchFamily="34" charset="0"/>
              <a:cs typeface="Arial" pitchFamily="34" charset="0"/>
            </a:endParaRPr>
          </a:p>
        </p:txBody>
      </p:sp>
      <p:sp>
        <p:nvSpPr>
          <p:cNvPr id="12" name="11 Rectángulo"/>
          <p:cNvSpPr/>
          <p:nvPr/>
        </p:nvSpPr>
        <p:spPr>
          <a:xfrm>
            <a:off x="258101" y="1593005"/>
            <a:ext cx="8232351" cy="369332"/>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Las tuberías  alimentadores de salidas de fuerza serán de PVC-SAP.</a:t>
            </a:r>
            <a:endParaRPr lang="es-PE" b="1" dirty="0" smtClean="0">
              <a:solidFill>
                <a:srgbClr val="0033CC"/>
              </a:solidFill>
              <a:latin typeface="Arial" pitchFamily="34" charset="0"/>
              <a:cs typeface="Arial" pitchFamily="34" charset="0"/>
            </a:endParaRPr>
          </a:p>
        </p:txBody>
      </p:sp>
      <p:sp>
        <p:nvSpPr>
          <p:cNvPr id="13" name="12 Rectángulo"/>
          <p:cNvSpPr/>
          <p:nvPr/>
        </p:nvSpPr>
        <p:spPr>
          <a:xfrm>
            <a:off x="246981" y="1966194"/>
            <a:ext cx="8232351" cy="646331"/>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Las tuberías para los circuitos de distribución de alumbrado y tomacorriente, serán de plástico PVC-SAP.</a:t>
            </a:r>
          </a:p>
        </p:txBody>
      </p:sp>
      <p:sp>
        <p:nvSpPr>
          <p:cNvPr id="14" name="13 Rectángulo"/>
          <p:cNvSpPr/>
          <p:nvPr/>
        </p:nvSpPr>
        <p:spPr>
          <a:xfrm>
            <a:off x="95169" y="3258565"/>
            <a:ext cx="8558213" cy="2585323"/>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Los sistemas de conductos en general, deberán cumplir los requisitos:</a:t>
            </a:r>
          </a:p>
          <a:p>
            <a:pPr marL="342900" indent="-342900" algn="just">
              <a:buAutoNum type="alphaLcPeriod"/>
            </a:pPr>
            <a:r>
              <a:rPr lang="es-PE" b="1" dirty="0" smtClean="0">
                <a:solidFill>
                  <a:srgbClr val="0033CC"/>
                </a:solidFill>
                <a:latin typeface="Arial" pitchFamily="34" charset="0"/>
                <a:cs typeface="Arial" pitchFamily="34" charset="0"/>
              </a:rPr>
              <a:t>Deberán formar un sistema unido mecánicamente de caja a caja  ó de accesorio en accesorio, estableciendo una adecuada continuidad en la red de conductos.</a:t>
            </a:r>
          </a:p>
          <a:p>
            <a:pPr marL="342900" indent="-342900" algn="just">
              <a:buAutoNum type="alphaLcPeriod"/>
            </a:pPr>
            <a:r>
              <a:rPr lang="es-PE" b="1" dirty="0" smtClean="0">
                <a:solidFill>
                  <a:srgbClr val="0033CC"/>
                </a:solidFill>
                <a:latin typeface="Arial" pitchFamily="34" charset="0"/>
                <a:cs typeface="Arial" pitchFamily="34" charset="0"/>
              </a:rPr>
              <a:t>Los conductos deberán estar enteramente libres de contactos con otras tuberías de instalaciones y no se permitirá su instalación a menos de 15 cm de distancia de tubería de agua caliente.</a:t>
            </a:r>
          </a:p>
          <a:p>
            <a:pPr marL="342900" indent="-342900" algn="just">
              <a:buAutoNum type="alphaLcPeriod"/>
            </a:pPr>
            <a:r>
              <a:rPr lang="es-PE" b="1" dirty="0" smtClean="0">
                <a:solidFill>
                  <a:srgbClr val="0033CC"/>
                </a:solidFill>
                <a:latin typeface="Arial" pitchFamily="34" charset="0"/>
                <a:cs typeface="Arial" pitchFamily="34" charset="0"/>
              </a:rPr>
              <a:t>No son permisibles + de 2 curvas de 90º entre caja y caja, debiendo colocarse una caja intermedia.</a:t>
            </a:r>
          </a:p>
        </p:txBody>
      </p:sp>
      <p:sp>
        <p:nvSpPr>
          <p:cNvPr id="15" name="14 Rectángulo"/>
          <p:cNvSpPr/>
          <p:nvPr/>
        </p:nvSpPr>
        <p:spPr>
          <a:xfrm>
            <a:off x="108481" y="5847357"/>
            <a:ext cx="8846244" cy="923330"/>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Las tuberías que se tengan que instalar directamente en contacto con el terreno deberán ser protegidos con un dado de concreto pobre de 15 cm. de espesor.</a:t>
            </a:r>
            <a:endParaRPr lang="es-PE" b="1" dirty="0" smtClean="0">
              <a:solidFill>
                <a:srgbClr val="0033CC"/>
              </a:solidFill>
              <a:latin typeface="Arial" pitchFamily="34" charset="0"/>
              <a:cs typeface="Arial" pitchFamily="34" charset="0"/>
            </a:endParaRPr>
          </a:p>
        </p:txBody>
      </p:sp>
    </p:spTree>
    <p:extLst>
      <p:ext uri="{BB962C8B-B14F-4D97-AF65-F5344CB8AC3E}">
        <p14:creationId xmlns:p14="http://schemas.microsoft.com/office/powerpoint/2010/main" val="5499647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27</a:t>
            </a:fld>
            <a:endParaRPr lang="es-PE">
              <a:solidFill>
                <a:prstClr val="black">
                  <a:tint val="75000"/>
                </a:prstClr>
              </a:solidFill>
            </a:endParaRPr>
          </a:p>
        </p:txBody>
      </p:sp>
      <p:sp>
        <p:nvSpPr>
          <p:cNvPr id="3" name="1 Título"/>
          <p:cNvSpPr txBox="1">
            <a:spLocks/>
          </p:cNvSpPr>
          <p:nvPr/>
        </p:nvSpPr>
        <p:spPr>
          <a:xfrm>
            <a:off x="196236" y="260648"/>
            <a:ext cx="3682679"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dirty="0" smtClean="0">
                <a:solidFill>
                  <a:schemeClr val="accent5">
                    <a:lumMod val="75000"/>
                  </a:schemeClr>
                </a:solidFill>
                <a:latin typeface="Arial Black" pitchFamily="34" charset="0"/>
              </a:rPr>
              <a:t>CAJAS</a:t>
            </a:r>
            <a:endParaRPr lang="es-PE" sz="2400" dirty="0">
              <a:solidFill>
                <a:schemeClr val="accent5">
                  <a:lumMod val="75000"/>
                </a:schemeClr>
              </a:solidFill>
              <a:latin typeface="Arial Black" pitchFamily="34" charset="0"/>
            </a:endParaRPr>
          </a:p>
        </p:txBody>
      </p:sp>
      <p:sp>
        <p:nvSpPr>
          <p:cNvPr id="4" name="3 Rectángulo"/>
          <p:cNvSpPr/>
          <p:nvPr/>
        </p:nvSpPr>
        <p:spPr>
          <a:xfrm>
            <a:off x="263172" y="1268760"/>
            <a:ext cx="7959915" cy="1200329"/>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En las Instalaciones eléctricas, las cajas son usadas para unir tramos de tuberías, contener los conductos de paso y derivación, proteger a los empalmes y conexiones, permitiendo la accesibilidad correspondiente.</a:t>
            </a:r>
          </a:p>
        </p:txBody>
      </p:sp>
      <p:pic>
        <p:nvPicPr>
          <p:cNvPr id="419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891" b="9028"/>
          <a:stretch/>
        </p:blipFill>
        <p:spPr bwMode="auto">
          <a:xfrm>
            <a:off x="1012075" y="4581128"/>
            <a:ext cx="2466975" cy="1405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862" t="4314" r="56095" b="62893"/>
          <a:stretch/>
        </p:blipFill>
        <p:spPr bwMode="auto">
          <a:xfrm>
            <a:off x="3983839" y="4437112"/>
            <a:ext cx="1802703" cy="1418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3940" t="3352" r="4750" b="62893"/>
          <a:stretch/>
        </p:blipFill>
        <p:spPr bwMode="auto">
          <a:xfrm>
            <a:off x="6582246" y="4360144"/>
            <a:ext cx="1656184" cy="1300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Rectángulo"/>
          <p:cNvSpPr/>
          <p:nvPr/>
        </p:nvSpPr>
        <p:spPr>
          <a:xfrm>
            <a:off x="196236" y="2780928"/>
            <a:ext cx="8246807" cy="1477328"/>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Son usadas para salidas (luces, interruptores, tomacorrientes), para paso, gabinetes y para desconexión. </a:t>
            </a:r>
          </a:p>
          <a:p>
            <a:pPr algn="just"/>
            <a:endParaRPr lang="es-PE" b="1" dirty="0">
              <a:solidFill>
                <a:srgbClr val="0033CC"/>
              </a:solidFill>
              <a:latin typeface="Arial" pitchFamily="34" charset="0"/>
              <a:cs typeface="Arial" pitchFamily="34" charset="0"/>
            </a:endParaRPr>
          </a:p>
          <a:p>
            <a:pPr algn="just"/>
            <a:r>
              <a:rPr lang="es-PE" b="1" dirty="0" smtClean="0">
                <a:solidFill>
                  <a:srgbClr val="0033CC"/>
                </a:solidFill>
                <a:latin typeface="Arial" pitchFamily="34" charset="0"/>
                <a:cs typeface="Arial" pitchFamily="34" charset="0"/>
              </a:rPr>
              <a:t>El tipo de tapa se establece de acuerdo al uso y al ambiente donde se instalarán.</a:t>
            </a:r>
          </a:p>
        </p:txBody>
      </p:sp>
    </p:spTree>
    <p:extLst>
      <p:ext uri="{BB962C8B-B14F-4D97-AF65-F5344CB8AC3E}">
        <p14:creationId xmlns:p14="http://schemas.microsoft.com/office/powerpoint/2010/main" val="22440603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28</a:t>
            </a:fld>
            <a:endParaRPr lang="es-PE">
              <a:solidFill>
                <a:prstClr val="black">
                  <a:tint val="75000"/>
                </a:prstClr>
              </a:solidFill>
            </a:endParaRPr>
          </a:p>
        </p:txBody>
      </p:sp>
      <p:sp>
        <p:nvSpPr>
          <p:cNvPr id="4" name="3 Rectángulo"/>
          <p:cNvSpPr/>
          <p:nvPr/>
        </p:nvSpPr>
        <p:spPr>
          <a:xfrm>
            <a:off x="736140" y="742736"/>
            <a:ext cx="7920880" cy="3416320"/>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Todas las cajas para salida de artefactos de iluminación, cajas de pase, tomacorrientes,  interruptores  serán de FºGº.</a:t>
            </a:r>
          </a:p>
          <a:p>
            <a:pPr algn="just"/>
            <a:endParaRPr lang="es-PE" b="1" dirty="0" smtClean="0">
              <a:solidFill>
                <a:srgbClr val="0033CC"/>
              </a:solidFill>
              <a:latin typeface="Arial" pitchFamily="34" charset="0"/>
              <a:cs typeface="Arial" pitchFamily="34" charset="0"/>
            </a:endParaRPr>
          </a:p>
          <a:p>
            <a:pPr algn="just"/>
            <a:r>
              <a:rPr lang="es-PE" b="1" dirty="0" smtClean="0">
                <a:solidFill>
                  <a:srgbClr val="0033CC"/>
                </a:solidFill>
                <a:latin typeface="Arial" pitchFamily="34" charset="0"/>
                <a:cs typeface="Arial" pitchFamily="34" charset="0"/>
              </a:rPr>
              <a:t>Características:</a:t>
            </a:r>
          </a:p>
          <a:p>
            <a:pPr algn="just"/>
            <a:endParaRPr lang="es-PE" b="1" dirty="0" smtClean="0">
              <a:solidFill>
                <a:srgbClr val="0033CC"/>
              </a:solidFill>
              <a:latin typeface="Arial" pitchFamily="34" charset="0"/>
              <a:cs typeface="Arial" pitchFamily="34" charset="0"/>
            </a:endParaRPr>
          </a:p>
          <a:p>
            <a:pPr algn="just"/>
            <a:r>
              <a:rPr lang="es-PE" b="1" dirty="0" smtClean="0">
                <a:solidFill>
                  <a:srgbClr val="0033CC"/>
                </a:solidFill>
                <a:latin typeface="Arial" pitchFamily="34" charset="0"/>
                <a:cs typeface="Arial" pitchFamily="34" charset="0"/>
              </a:rPr>
              <a:t>Octogonales de 4” x 1 ½”: Para salida de iluminación en techo o pared</a:t>
            </a:r>
          </a:p>
          <a:p>
            <a:pPr algn="just"/>
            <a:r>
              <a:rPr lang="es-PE" b="1" dirty="0" smtClean="0">
                <a:solidFill>
                  <a:srgbClr val="0033CC"/>
                </a:solidFill>
                <a:latin typeface="Arial" pitchFamily="34" charset="0"/>
                <a:cs typeface="Arial" pitchFamily="34" charset="0"/>
              </a:rPr>
              <a:t>Octogonales de 3 ½” x 1 ½”: Solo para salidas en pared</a:t>
            </a:r>
          </a:p>
          <a:p>
            <a:pPr algn="just"/>
            <a:r>
              <a:rPr lang="es-PE" b="1" dirty="0" smtClean="0">
                <a:solidFill>
                  <a:srgbClr val="0033CC"/>
                </a:solidFill>
                <a:latin typeface="Arial" pitchFamily="34" charset="0"/>
                <a:cs typeface="Arial" pitchFamily="34" charset="0"/>
              </a:rPr>
              <a:t>Rectangulares de 4” x 2 1/8” x 1 7/8”:  Para interruptores y tomacorrientes.</a:t>
            </a:r>
          </a:p>
          <a:p>
            <a:pPr algn="just"/>
            <a:r>
              <a:rPr lang="es-PE" b="1" dirty="0" smtClean="0">
                <a:solidFill>
                  <a:srgbClr val="0033CC"/>
                </a:solidFill>
                <a:latin typeface="Arial" pitchFamily="34" charset="0"/>
                <a:cs typeface="Arial" pitchFamily="34" charset="0"/>
              </a:rPr>
              <a:t>Cuadrada de 4” x 4” x 1 ½”: Para tomacorrientes tripolares, cajas de pase,  salidas especiales</a:t>
            </a:r>
          </a:p>
          <a:p>
            <a:pPr algn="just"/>
            <a:endParaRPr lang="es-PE" b="1" dirty="0" smtClean="0">
              <a:solidFill>
                <a:srgbClr val="0033CC"/>
              </a:solidFill>
              <a:latin typeface="Arial" pitchFamily="34" charset="0"/>
              <a:cs typeface="Arial" pitchFamily="34" charset="0"/>
            </a:endParaRP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14908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293096"/>
            <a:ext cx="2412268" cy="1812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663" y="4149079"/>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11551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29</a:t>
            </a:fld>
            <a:endParaRPr lang="es-PE">
              <a:solidFill>
                <a:prstClr val="black">
                  <a:tint val="75000"/>
                </a:prstClr>
              </a:solidFill>
            </a:endParaRPr>
          </a:p>
        </p:txBody>
      </p:sp>
      <p:sp>
        <p:nvSpPr>
          <p:cNvPr id="3" name="1 Título"/>
          <p:cNvSpPr txBox="1">
            <a:spLocks/>
          </p:cNvSpPr>
          <p:nvPr/>
        </p:nvSpPr>
        <p:spPr>
          <a:xfrm>
            <a:off x="196235" y="116632"/>
            <a:ext cx="3682679"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b="1" dirty="0" smtClean="0">
                <a:solidFill>
                  <a:schemeClr val="accent5">
                    <a:lumMod val="75000"/>
                  </a:schemeClr>
                </a:solidFill>
                <a:latin typeface="Arial" pitchFamily="34" charset="0"/>
                <a:cs typeface="Arial" pitchFamily="34" charset="0"/>
              </a:rPr>
              <a:t>Cajas: Especificaciones</a:t>
            </a:r>
            <a:endParaRPr lang="es-PE" sz="2400" b="1" dirty="0">
              <a:solidFill>
                <a:schemeClr val="accent5">
                  <a:lumMod val="75000"/>
                </a:schemeClr>
              </a:solidFill>
              <a:latin typeface="Arial" pitchFamily="34" charset="0"/>
              <a:cs typeface="Arial" pitchFamily="34" charset="0"/>
            </a:endParaRPr>
          </a:p>
        </p:txBody>
      </p:sp>
      <p:sp>
        <p:nvSpPr>
          <p:cNvPr id="4" name="3 Rectángulo"/>
          <p:cNvSpPr/>
          <p:nvPr/>
        </p:nvSpPr>
        <p:spPr>
          <a:xfrm>
            <a:off x="65382" y="720527"/>
            <a:ext cx="8485292" cy="923330"/>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Todas las salidas para derivaciones o empalmes de la instalación se harán con cajas metálicas de FºGº pesado.</a:t>
            </a:r>
          </a:p>
          <a:p>
            <a:pPr algn="just"/>
            <a:endParaRPr lang="es-PE" b="1" dirty="0">
              <a:solidFill>
                <a:srgbClr val="0033CC"/>
              </a:solidFill>
              <a:latin typeface="Arial" pitchFamily="34" charset="0"/>
              <a:cs typeface="Arial" pitchFamily="34" charset="0"/>
            </a:endParaRPr>
          </a:p>
        </p:txBody>
      </p:sp>
      <p:sp>
        <p:nvSpPr>
          <p:cNvPr id="8" name="7 Rectángulo"/>
          <p:cNvSpPr/>
          <p:nvPr/>
        </p:nvSpPr>
        <p:spPr>
          <a:xfrm>
            <a:off x="303867" y="2564904"/>
            <a:ext cx="8246807" cy="1754326"/>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Las cajas mayores de 0.30 x 0.30 mm. Serán fabricas con planchas galvanizadas de 2.4 mm de espesor. Las tapas serán del mismo material empernadas. En las partes soldadas en que haya sido afectado el galvanizado deberá aplicase una mano de pintura anticorrosiva. </a:t>
            </a:r>
          </a:p>
          <a:p>
            <a:pPr algn="just"/>
            <a:r>
              <a:rPr lang="es-PE" b="1" dirty="0" smtClean="0">
                <a:solidFill>
                  <a:srgbClr val="0033CC"/>
                </a:solidFill>
                <a:latin typeface="Arial" pitchFamily="34" charset="0"/>
                <a:cs typeface="Arial" pitchFamily="34" charset="0"/>
              </a:rPr>
              <a:t>Las cajas mayores de 0.60 x 0.60 mm. Serán fabricadas con refuerzo de estructura angular de 3/32” en todos sus bordes.</a:t>
            </a:r>
          </a:p>
        </p:txBody>
      </p:sp>
      <p:sp>
        <p:nvSpPr>
          <p:cNvPr id="9" name="8 Rectángulo"/>
          <p:cNvSpPr/>
          <p:nvPr/>
        </p:nvSpPr>
        <p:spPr>
          <a:xfrm>
            <a:off x="196235" y="1484784"/>
            <a:ext cx="8485292" cy="1200329"/>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Las cajas de empalme o de traspaso donde lleguen las tuberías de un máximo de 25 mm serán del tipo normal octogonales de 100 x 50 </a:t>
            </a:r>
            <a:r>
              <a:rPr lang="es-PE" b="1" dirty="0" err="1" smtClean="0">
                <a:solidFill>
                  <a:schemeClr val="accent5">
                    <a:lumMod val="75000"/>
                  </a:schemeClr>
                </a:solidFill>
                <a:latin typeface="Arial" pitchFamily="34" charset="0"/>
                <a:cs typeface="Arial" pitchFamily="34" charset="0"/>
              </a:rPr>
              <a:t>mm.</a:t>
            </a:r>
            <a:r>
              <a:rPr lang="es-PE" b="1" dirty="0" smtClean="0">
                <a:solidFill>
                  <a:schemeClr val="accent5">
                    <a:lumMod val="75000"/>
                  </a:schemeClr>
                </a:solidFill>
                <a:latin typeface="Arial" pitchFamily="34" charset="0"/>
                <a:cs typeface="Arial" pitchFamily="34" charset="0"/>
              </a:rPr>
              <a:t>, cuadradas, de 150 x 75 mm, tipo pesado galvanizado.</a:t>
            </a:r>
          </a:p>
          <a:p>
            <a:pPr algn="just"/>
            <a:endParaRPr lang="es-PE" b="1" dirty="0">
              <a:solidFill>
                <a:srgbClr val="0033CC"/>
              </a:solidFill>
              <a:latin typeface="Arial" pitchFamily="34" charset="0"/>
              <a:cs typeface="Arial" pitchFamily="34" charset="0"/>
            </a:endParaRPr>
          </a:p>
        </p:txBody>
      </p:sp>
      <p:sp>
        <p:nvSpPr>
          <p:cNvPr id="10" name="9 Rectángulo"/>
          <p:cNvSpPr/>
          <p:nvPr/>
        </p:nvSpPr>
        <p:spPr>
          <a:xfrm>
            <a:off x="303867" y="4319230"/>
            <a:ext cx="8485292" cy="1200329"/>
          </a:xfrm>
          <a:prstGeom prst="rect">
            <a:avLst/>
          </a:prstGeom>
        </p:spPr>
        <p:txBody>
          <a:bodyPr wrap="square">
            <a:spAutoFit/>
          </a:bodyPr>
          <a:lstStyle/>
          <a:p>
            <a:pPr algn="just"/>
            <a:r>
              <a:rPr lang="es-PE" b="1" dirty="0" smtClean="0">
                <a:solidFill>
                  <a:schemeClr val="accent5">
                    <a:lumMod val="75000"/>
                  </a:schemeClr>
                </a:solidFill>
                <a:latin typeface="Arial" pitchFamily="34" charset="0"/>
                <a:cs typeface="Arial" pitchFamily="34" charset="0"/>
              </a:rPr>
              <a:t>Las cajas de tableros eléctricos serán del tipo para embutir, de FºGº de 1716” mínimo, debiendo el contratista coordinar con el suministrador de los tableros las dimensiones de los nichos necesarios para efectuarlos a tiempo y no atrasar la obra. </a:t>
            </a:r>
            <a:endParaRPr lang="es-PE" b="1" dirty="0">
              <a:solidFill>
                <a:srgbClr val="0033CC"/>
              </a:solidFill>
              <a:latin typeface="Arial" pitchFamily="34" charset="0"/>
              <a:cs typeface="Arial" pitchFamily="34" charset="0"/>
            </a:endParaRPr>
          </a:p>
        </p:txBody>
      </p:sp>
      <p:sp>
        <p:nvSpPr>
          <p:cNvPr id="11" name="10 Rectángulo"/>
          <p:cNvSpPr/>
          <p:nvPr/>
        </p:nvSpPr>
        <p:spPr>
          <a:xfrm>
            <a:off x="217761" y="5519559"/>
            <a:ext cx="8485292" cy="923330"/>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Las cajas para parlantes y salidas especiales serán de FºGº y de dimensiones indicadas en el plano. Se requiere previa coordinación con el proveedor del equipo correspondiente.</a:t>
            </a:r>
          </a:p>
        </p:txBody>
      </p:sp>
    </p:spTree>
    <p:extLst>
      <p:ext uri="{BB962C8B-B14F-4D97-AF65-F5344CB8AC3E}">
        <p14:creationId xmlns:p14="http://schemas.microsoft.com/office/powerpoint/2010/main" val="7960119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30</a:t>
            </a:fld>
            <a:endParaRPr lang="es-PE">
              <a:solidFill>
                <a:prstClr val="black">
                  <a:tint val="75000"/>
                </a:prstClr>
              </a:solidFill>
            </a:endParaRPr>
          </a:p>
        </p:txBody>
      </p:sp>
      <p:sp>
        <p:nvSpPr>
          <p:cNvPr id="3" name="1 Título"/>
          <p:cNvSpPr txBox="1">
            <a:spLocks/>
          </p:cNvSpPr>
          <p:nvPr/>
        </p:nvSpPr>
        <p:spPr>
          <a:xfrm>
            <a:off x="2884208" y="652834"/>
            <a:ext cx="3682679"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b="1" u="sng" dirty="0" smtClean="0">
                <a:solidFill>
                  <a:schemeClr val="accent5">
                    <a:lumMod val="75000"/>
                  </a:schemeClr>
                </a:solidFill>
                <a:latin typeface="Arial" pitchFamily="34" charset="0"/>
                <a:cs typeface="Arial" pitchFamily="34" charset="0"/>
              </a:rPr>
              <a:t>Uniones o coplas</a:t>
            </a:r>
            <a:endParaRPr lang="es-PE" sz="2400" b="1" u="sng" dirty="0">
              <a:solidFill>
                <a:schemeClr val="accent5">
                  <a:lumMod val="75000"/>
                </a:schemeClr>
              </a:solidFill>
              <a:latin typeface="Arial" pitchFamily="34" charset="0"/>
              <a:cs typeface="Arial" pitchFamily="34" charset="0"/>
            </a:endParaRPr>
          </a:p>
        </p:txBody>
      </p:sp>
      <p:sp>
        <p:nvSpPr>
          <p:cNvPr id="4" name="3 Rectángulo"/>
          <p:cNvSpPr/>
          <p:nvPr/>
        </p:nvSpPr>
        <p:spPr>
          <a:xfrm>
            <a:off x="1187624" y="1455323"/>
            <a:ext cx="6449743" cy="1477328"/>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La unión entre tubos se realiza en general por medio de la campana a presión propia de cada tuno; pero en unión de tramos de tubos sin campana se usarán coplas plásticas a presión. Tipo SEL y SAP</a:t>
            </a:r>
          </a:p>
          <a:p>
            <a:pPr algn="just"/>
            <a:r>
              <a:rPr lang="es-PE" b="1" dirty="0" smtClean="0">
                <a:solidFill>
                  <a:srgbClr val="0033CC"/>
                </a:solidFill>
                <a:latin typeface="Arial" pitchFamily="34" charset="0"/>
                <a:cs typeface="Arial" pitchFamily="34" charset="0"/>
              </a:rPr>
              <a:t>ES prohibido fabricar campanas en obra. </a:t>
            </a:r>
            <a:endParaRPr lang="es-PE" b="1" dirty="0">
              <a:solidFill>
                <a:srgbClr val="0033CC"/>
              </a:solidFill>
              <a:latin typeface="Arial" pitchFamily="34" charset="0"/>
              <a:cs typeface="Arial" pitchFamily="34" charset="0"/>
            </a:endParaRPr>
          </a:p>
        </p:txBody>
      </p:sp>
      <p:pic>
        <p:nvPicPr>
          <p:cNvPr id="27650" name="Picture 2" descr="https://encrypted-tbn1.gstatic.com/images?q=tbn:ANd9GcSJhau-HMijxvToLLGAHnv9uSjTB2idhnzXB35PwhvlqSVoXuOY3w">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036" b="19592"/>
          <a:stretch/>
        </p:blipFill>
        <p:spPr bwMode="auto">
          <a:xfrm>
            <a:off x="2284028" y="3645024"/>
            <a:ext cx="4273473" cy="2494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015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31</a:t>
            </a:fld>
            <a:endParaRPr lang="es-PE">
              <a:solidFill>
                <a:prstClr val="black">
                  <a:tint val="75000"/>
                </a:prstClr>
              </a:solidFill>
            </a:endParaRPr>
          </a:p>
        </p:txBody>
      </p:sp>
      <p:sp>
        <p:nvSpPr>
          <p:cNvPr id="3" name="1 Título"/>
          <p:cNvSpPr txBox="1">
            <a:spLocks/>
          </p:cNvSpPr>
          <p:nvPr/>
        </p:nvSpPr>
        <p:spPr>
          <a:xfrm>
            <a:off x="2622648" y="427203"/>
            <a:ext cx="3682679"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b="1" u="sng" dirty="0" smtClean="0">
                <a:solidFill>
                  <a:schemeClr val="accent5">
                    <a:lumMod val="75000"/>
                  </a:schemeClr>
                </a:solidFill>
                <a:latin typeface="Arial" pitchFamily="34" charset="0"/>
                <a:cs typeface="Arial" pitchFamily="34" charset="0"/>
              </a:rPr>
              <a:t>Conexiones a caja</a:t>
            </a:r>
            <a:endParaRPr lang="es-PE" sz="2400" b="1" u="sng" dirty="0">
              <a:solidFill>
                <a:schemeClr val="accent5">
                  <a:lumMod val="75000"/>
                </a:schemeClr>
              </a:solidFill>
              <a:latin typeface="Arial" pitchFamily="34" charset="0"/>
              <a:cs typeface="Arial" pitchFamily="34" charset="0"/>
            </a:endParaRPr>
          </a:p>
        </p:txBody>
      </p:sp>
      <p:sp>
        <p:nvSpPr>
          <p:cNvPr id="4" name="3 Rectángulo"/>
          <p:cNvSpPr/>
          <p:nvPr/>
        </p:nvSpPr>
        <p:spPr>
          <a:xfrm>
            <a:off x="630774" y="1412776"/>
            <a:ext cx="7704856" cy="1754326"/>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Para unir las tuberías de PVC con las cajas metálicas galvanizadas se utilizan 2 pizas de PVC</a:t>
            </a:r>
          </a:p>
          <a:p>
            <a:pPr algn="just"/>
            <a:r>
              <a:rPr lang="es-PE" b="1" dirty="0" smtClean="0">
                <a:solidFill>
                  <a:srgbClr val="0033CC"/>
                </a:solidFill>
                <a:latin typeface="Arial" pitchFamily="34" charset="0"/>
                <a:cs typeface="Arial" pitchFamily="34" charset="0"/>
              </a:rPr>
              <a:t>Una copla de PVC origina de fábrica en donde se embutirá la tubería que se conecta a la caja.</a:t>
            </a:r>
          </a:p>
          <a:p>
            <a:pPr algn="just"/>
            <a:r>
              <a:rPr lang="es-PE" b="1" dirty="0" smtClean="0">
                <a:solidFill>
                  <a:srgbClr val="0033CC"/>
                </a:solidFill>
                <a:latin typeface="Arial" pitchFamily="34" charset="0"/>
                <a:cs typeface="Arial" pitchFamily="34" charset="0"/>
              </a:rPr>
              <a:t>Una conexión a caja que se instala en la caja de  FºGº y se enchufará en el otro extremo de la copla del </a:t>
            </a:r>
            <a:r>
              <a:rPr lang="es-PE" b="1" dirty="0" err="1" smtClean="0">
                <a:solidFill>
                  <a:srgbClr val="0033CC"/>
                </a:solidFill>
                <a:latin typeface="Arial" pitchFamily="34" charset="0"/>
                <a:cs typeface="Arial" pitchFamily="34" charset="0"/>
              </a:rPr>
              <a:t>item</a:t>
            </a:r>
            <a:r>
              <a:rPr lang="es-PE" b="1" dirty="0" smtClean="0">
                <a:solidFill>
                  <a:srgbClr val="0033CC"/>
                </a:solidFill>
                <a:latin typeface="Arial" pitchFamily="34" charset="0"/>
                <a:cs typeface="Arial" pitchFamily="34" charset="0"/>
              </a:rPr>
              <a:t> a),</a:t>
            </a:r>
          </a:p>
        </p:txBody>
      </p:sp>
      <p:pic>
        <p:nvPicPr>
          <p:cNvPr id="327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8712" r="2267" b="18356"/>
          <a:stretch/>
        </p:blipFill>
        <p:spPr bwMode="auto">
          <a:xfrm>
            <a:off x="1907704" y="3429000"/>
            <a:ext cx="4887252" cy="3146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52911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32</a:t>
            </a:fld>
            <a:endParaRPr lang="es-PE">
              <a:solidFill>
                <a:prstClr val="black">
                  <a:tint val="75000"/>
                </a:prstClr>
              </a:solidFill>
            </a:endParaRPr>
          </a:p>
        </p:txBody>
      </p:sp>
      <p:sp>
        <p:nvSpPr>
          <p:cNvPr id="5" name="1 Título"/>
          <p:cNvSpPr txBox="1">
            <a:spLocks/>
          </p:cNvSpPr>
          <p:nvPr/>
        </p:nvSpPr>
        <p:spPr>
          <a:xfrm>
            <a:off x="3707904" y="922710"/>
            <a:ext cx="1567453"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b="1" u="sng" dirty="0" smtClean="0">
                <a:solidFill>
                  <a:schemeClr val="accent5">
                    <a:lumMod val="75000"/>
                  </a:schemeClr>
                </a:solidFill>
                <a:latin typeface="Arial" pitchFamily="34" charset="0"/>
                <a:cs typeface="Arial" pitchFamily="34" charset="0"/>
              </a:rPr>
              <a:t>Curvas</a:t>
            </a:r>
            <a:endParaRPr lang="es-PE" sz="2400" b="1" u="sng" dirty="0">
              <a:solidFill>
                <a:schemeClr val="accent5">
                  <a:lumMod val="75000"/>
                </a:schemeClr>
              </a:solidFill>
              <a:latin typeface="Arial" pitchFamily="34" charset="0"/>
              <a:cs typeface="Arial" pitchFamily="34" charset="0"/>
            </a:endParaRPr>
          </a:p>
        </p:txBody>
      </p:sp>
      <p:sp>
        <p:nvSpPr>
          <p:cNvPr id="6" name="5 Rectángulo"/>
          <p:cNvSpPr/>
          <p:nvPr/>
        </p:nvSpPr>
        <p:spPr>
          <a:xfrm>
            <a:off x="707649" y="1844824"/>
            <a:ext cx="7304470" cy="1754326"/>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No se permitirá las curvas hechas en obra, se utilizaran curvas de fábrica de radio estándar, de plástico.</a:t>
            </a:r>
          </a:p>
          <a:p>
            <a:pPr algn="just"/>
            <a:endParaRPr lang="es-PE" b="1" dirty="0" smtClean="0">
              <a:solidFill>
                <a:srgbClr val="0033CC"/>
              </a:solidFill>
              <a:latin typeface="Arial" pitchFamily="34" charset="0"/>
              <a:cs typeface="Arial" pitchFamily="34" charset="0"/>
            </a:endParaRPr>
          </a:p>
          <a:p>
            <a:pPr algn="just"/>
            <a:r>
              <a:rPr lang="es-PE" b="1" dirty="0" smtClean="0">
                <a:solidFill>
                  <a:srgbClr val="0033CC"/>
                </a:solidFill>
                <a:latin typeface="Arial" pitchFamily="34" charset="0"/>
                <a:cs typeface="Arial" pitchFamily="34" charset="0"/>
              </a:rPr>
              <a:t>Curvas a 90º:</a:t>
            </a:r>
          </a:p>
          <a:p>
            <a:pPr marL="285750" indent="-285750" algn="just">
              <a:buFont typeface="Wingdings" pitchFamily="2" charset="2"/>
              <a:buChar char="ü"/>
            </a:pPr>
            <a:r>
              <a:rPr lang="es-PE" b="1" dirty="0" smtClean="0">
                <a:solidFill>
                  <a:srgbClr val="0033CC"/>
                </a:solidFill>
                <a:latin typeface="Arial" pitchFamily="34" charset="0"/>
                <a:cs typeface="Arial" pitchFamily="34" charset="0"/>
              </a:rPr>
              <a:t>Tipo liviano SEL</a:t>
            </a:r>
          </a:p>
          <a:p>
            <a:pPr marL="285750" indent="-285750" algn="just">
              <a:buFont typeface="Wingdings" pitchFamily="2" charset="2"/>
              <a:buChar char="ü"/>
            </a:pPr>
            <a:r>
              <a:rPr lang="es-PE" b="1" dirty="0" smtClean="0">
                <a:solidFill>
                  <a:srgbClr val="0033CC"/>
                </a:solidFill>
                <a:latin typeface="Arial" pitchFamily="34" charset="0"/>
                <a:cs typeface="Arial" pitchFamily="34" charset="0"/>
              </a:rPr>
              <a:t>Tipo pesado SAP</a:t>
            </a: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606987"/>
            <a:ext cx="244827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8211" y="3789040"/>
            <a:ext cx="2511152" cy="2511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3266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33</a:t>
            </a:fld>
            <a:endParaRPr lang="es-PE">
              <a:solidFill>
                <a:prstClr val="black">
                  <a:tint val="75000"/>
                </a:prstClr>
              </a:solidFill>
            </a:endParaRPr>
          </a:p>
        </p:txBody>
      </p:sp>
      <p:sp>
        <p:nvSpPr>
          <p:cNvPr id="5" name="1 Título"/>
          <p:cNvSpPr txBox="1">
            <a:spLocks/>
          </p:cNvSpPr>
          <p:nvPr/>
        </p:nvSpPr>
        <p:spPr>
          <a:xfrm>
            <a:off x="3070039" y="360636"/>
            <a:ext cx="3096344"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b="1" u="sng" dirty="0" smtClean="0">
                <a:solidFill>
                  <a:schemeClr val="accent5">
                    <a:lumMod val="75000"/>
                  </a:schemeClr>
                </a:solidFill>
                <a:latin typeface="Arial" pitchFamily="34" charset="0"/>
                <a:cs typeface="Arial" pitchFamily="34" charset="0"/>
              </a:rPr>
              <a:t>Interruptores</a:t>
            </a:r>
            <a:endParaRPr lang="es-PE" sz="2400" b="1" u="sng" dirty="0">
              <a:solidFill>
                <a:schemeClr val="accent5">
                  <a:lumMod val="75000"/>
                </a:schemeClr>
              </a:solidFill>
              <a:latin typeface="Arial" pitchFamily="34" charset="0"/>
              <a:cs typeface="Arial" pitchFamily="34" charset="0"/>
            </a:endParaRPr>
          </a:p>
        </p:txBody>
      </p:sp>
      <p:sp>
        <p:nvSpPr>
          <p:cNvPr id="6" name="5 Rectángulo"/>
          <p:cNvSpPr/>
          <p:nvPr/>
        </p:nvSpPr>
        <p:spPr>
          <a:xfrm>
            <a:off x="323528" y="1268760"/>
            <a:ext cx="8424936" cy="1754326"/>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Se utilizarán interruptores unipolares de uno, 2, 3 golpes y de conmutación (3 vías)</a:t>
            </a:r>
          </a:p>
          <a:p>
            <a:pPr algn="just"/>
            <a:r>
              <a:rPr lang="es-PE" b="1" dirty="0" smtClean="0">
                <a:solidFill>
                  <a:srgbClr val="0033CC"/>
                </a:solidFill>
                <a:latin typeface="Arial" pitchFamily="34" charset="0"/>
                <a:cs typeface="Arial" pitchFamily="34" charset="0"/>
              </a:rPr>
              <a:t>Tendrán una capacidades 10 amperios – 250 voltios.</a:t>
            </a:r>
          </a:p>
          <a:p>
            <a:pPr algn="just"/>
            <a:r>
              <a:rPr lang="es-PE" b="1" dirty="0" smtClean="0">
                <a:solidFill>
                  <a:srgbClr val="0033CC"/>
                </a:solidFill>
                <a:latin typeface="Arial" pitchFamily="34" charset="0"/>
                <a:cs typeface="Arial" pitchFamily="34" charset="0"/>
              </a:rPr>
              <a:t>Los interruptores de la serie </a:t>
            </a:r>
            <a:r>
              <a:rPr lang="es-PE" b="1" dirty="0" err="1" smtClean="0">
                <a:solidFill>
                  <a:srgbClr val="0033CC"/>
                </a:solidFill>
                <a:latin typeface="Arial" pitchFamily="34" charset="0"/>
                <a:cs typeface="Arial" pitchFamily="34" charset="0"/>
              </a:rPr>
              <a:t>mágic</a:t>
            </a:r>
            <a:r>
              <a:rPr lang="es-PE" b="1" dirty="0" smtClean="0">
                <a:solidFill>
                  <a:srgbClr val="0033CC"/>
                </a:solidFill>
                <a:latin typeface="Arial" pitchFamily="34" charset="0"/>
                <a:cs typeface="Arial" pitchFamily="34" charset="0"/>
              </a:rPr>
              <a:t> tendrán tapa para uno, 2, 3 dados y serán del tipo balancín.</a:t>
            </a:r>
          </a:p>
          <a:p>
            <a:pPr algn="just"/>
            <a:r>
              <a:rPr lang="es-PE" b="1" dirty="0" smtClean="0">
                <a:solidFill>
                  <a:srgbClr val="0033CC"/>
                </a:solidFill>
                <a:latin typeface="Arial" pitchFamily="34" charset="0"/>
                <a:cs typeface="Arial" pitchFamily="34" charset="0"/>
              </a:rPr>
              <a:t> </a:t>
            </a:r>
          </a:p>
        </p:txBody>
      </p:sp>
      <p:pic>
        <p:nvPicPr>
          <p:cNvPr id="4403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6159" b="14576"/>
          <a:stretch/>
        </p:blipFill>
        <p:spPr bwMode="auto">
          <a:xfrm>
            <a:off x="3730142" y="2807667"/>
            <a:ext cx="2143125" cy="148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4164" t="24187" r="33673" b="41749"/>
          <a:stretch/>
        </p:blipFill>
        <p:spPr bwMode="auto">
          <a:xfrm>
            <a:off x="3730142" y="4496258"/>
            <a:ext cx="2466630" cy="132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232" y="2876058"/>
            <a:ext cx="1733144" cy="294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8"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10040" t="24418" r="7487" b="21947"/>
          <a:stretch/>
        </p:blipFill>
        <p:spPr bwMode="auto">
          <a:xfrm>
            <a:off x="358711" y="3733998"/>
            <a:ext cx="2955174" cy="1442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81379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34</a:t>
            </a:fld>
            <a:endParaRPr lang="es-PE">
              <a:solidFill>
                <a:prstClr val="black">
                  <a:tint val="75000"/>
                </a:prstClr>
              </a:solidFill>
            </a:endParaRPr>
          </a:p>
        </p:txBody>
      </p:sp>
      <p:sp>
        <p:nvSpPr>
          <p:cNvPr id="5" name="1 Título"/>
          <p:cNvSpPr txBox="1">
            <a:spLocks/>
          </p:cNvSpPr>
          <p:nvPr/>
        </p:nvSpPr>
        <p:spPr>
          <a:xfrm>
            <a:off x="3070039" y="360636"/>
            <a:ext cx="3096344" cy="5620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b="1" u="sng" dirty="0" smtClean="0">
                <a:solidFill>
                  <a:schemeClr val="accent5">
                    <a:lumMod val="75000"/>
                  </a:schemeClr>
                </a:solidFill>
                <a:latin typeface="Arial" pitchFamily="34" charset="0"/>
                <a:cs typeface="Arial" pitchFamily="34" charset="0"/>
              </a:rPr>
              <a:t>Tomacorrientes</a:t>
            </a:r>
            <a:endParaRPr lang="es-PE" sz="2400" b="1" u="sng" dirty="0">
              <a:solidFill>
                <a:schemeClr val="accent5">
                  <a:lumMod val="75000"/>
                </a:schemeClr>
              </a:solidFill>
              <a:latin typeface="Arial" pitchFamily="34" charset="0"/>
              <a:cs typeface="Arial" pitchFamily="34" charset="0"/>
            </a:endParaRPr>
          </a:p>
        </p:txBody>
      </p:sp>
      <p:sp>
        <p:nvSpPr>
          <p:cNvPr id="6" name="5 Rectángulo"/>
          <p:cNvSpPr/>
          <p:nvPr/>
        </p:nvSpPr>
        <p:spPr>
          <a:xfrm>
            <a:off x="323528" y="1268760"/>
            <a:ext cx="8424936" cy="1200329"/>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Serán de tipo empotrado de 10 amperios – 250 voltios; bipolares simple o doble salida.</a:t>
            </a:r>
          </a:p>
          <a:p>
            <a:pPr algn="just"/>
            <a:r>
              <a:rPr lang="es-PE" b="1" dirty="0" smtClean="0">
                <a:solidFill>
                  <a:srgbClr val="0033CC"/>
                </a:solidFill>
                <a:latin typeface="Arial" pitchFamily="34" charset="0"/>
                <a:cs typeface="Arial" pitchFamily="34" charset="0"/>
              </a:rPr>
              <a:t>Horquillas chatas y redondas, se podrán conectar conductores Nº1, 14, 12 y 10 AWG. </a:t>
            </a:r>
          </a:p>
        </p:txBody>
      </p:sp>
      <p:pic>
        <p:nvPicPr>
          <p:cNvPr id="450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12" t="24649" r="12875" b="26035"/>
          <a:stretch/>
        </p:blipFill>
        <p:spPr bwMode="auto">
          <a:xfrm>
            <a:off x="683568" y="2708920"/>
            <a:ext cx="1626920" cy="1056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7273" b="18021"/>
          <a:stretch/>
        </p:blipFill>
        <p:spPr bwMode="auto">
          <a:xfrm>
            <a:off x="827584" y="4132613"/>
            <a:ext cx="2076450" cy="1423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1"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5117" t="21325" b="17169"/>
          <a:stretch/>
        </p:blipFill>
        <p:spPr bwMode="auto">
          <a:xfrm>
            <a:off x="3610099" y="2814452"/>
            <a:ext cx="2033464" cy="1318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3994" y="2857568"/>
            <a:ext cx="2000622" cy="2550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04779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6" name="Rectangle 24"/>
          <p:cNvSpPr>
            <a:spLocks noGrp="1" noChangeArrowheads="1"/>
          </p:cNvSpPr>
          <p:nvPr>
            <p:ph type="body" sz="half" idx="3"/>
          </p:nvPr>
        </p:nvSpPr>
        <p:spPr>
          <a:xfrm>
            <a:off x="251520" y="764704"/>
            <a:ext cx="8424936" cy="1440160"/>
          </a:xfrm>
        </p:spPr>
        <p:txBody>
          <a:bodyPr>
            <a:normAutofit/>
          </a:bodyPr>
          <a:lstStyle/>
          <a:p>
            <a:pPr algn="just"/>
            <a:r>
              <a:rPr lang="es-PE" sz="2000" b="1" dirty="0">
                <a:solidFill>
                  <a:srgbClr val="0033CC"/>
                </a:solidFill>
                <a:latin typeface="Arial" pitchFamily="34" charset="0"/>
                <a:cs typeface="Arial" pitchFamily="34" charset="0"/>
              </a:rPr>
              <a:t>Luminarias son los equipos donde van la o las fuentes de luz ya sean lámparas incandescentes lámparas fluorescentes, etc.</a:t>
            </a:r>
          </a:p>
          <a:p>
            <a:pPr algn="just"/>
            <a:r>
              <a:rPr lang="es-PE" sz="2000" b="1" dirty="0">
                <a:solidFill>
                  <a:srgbClr val="0033CC"/>
                </a:solidFill>
                <a:latin typeface="Arial" pitchFamily="34" charset="0"/>
                <a:cs typeface="Arial" pitchFamily="34" charset="0"/>
              </a:rPr>
              <a:t>Su configuración (Material, forma, etc.) influye en el diseño luminotécnico. </a:t>
            </a:r>
            <a:endParaRPr lang="es-ES" sz="2000" b="1" dirty="0">
              <a:solidFill>
                <a:srgbClr val="0033CC"/>
              </a:solidFill>
              <a:latin typeface="Arial" pitchFamily="34" charset="0"/>
              <a:cs typeface="Arial" pitchFamily="34" charset="0"/>
            </a:endParaRPr>
          </a:p>
        </p:txBody>
      </p:sp>
      <p:sp>
        <p:nvSpPr>
          <p:cNvPr id="4" name="Rectangle 2"/>
          <p:cNvSpPr>
            <a:spLocks noGrp="1" noChangeArrowheads="1"/>
          </p:cNvSpPr>
          <p:nvPr>
            <p:ph type="title"/>
          </p:nvPr>
        </p:nvSpPr>
        <p:spPr>
          <a:xfrm>
            <a:off x="467544" y="116632"/>
            <a:ext cx="8229600" cy="724942"/>
          </a:xfrm>
        </p:spPr>
        <p:txBody>
          <a:bodyPr>
            <a:normAutofit/>
          </a:bodyPr>
          <a:lstStyle/>
          <a:p>
            <a:r>
              <a:rPr lang="es-PE" sz="3200" b="1" dirty="0" smtClean="0">
                <a:solidFill>
                  <a:schemeClr val="accent5">
                    <a:lumMod val="75000"/>
                  </a:schemeClr>
                </a:solidFill>
                <a:latin typeface="Arial Black" pitchFamily="34" charset="0"/>
              </a:rPr>
              <a:t>LUMINARIAS</a:t>
            </a:r>
            <a:endParaRPr lang="es-PE" sz="3200" b="1" dirty="0">
              <a:solidFill>
                <a:schemeClr val="accent5">
                  <a:lumMod val="75000"/>
                </a:schemeClr>
              </a:solidFill>
              <a:latin typeface="Arial Black" pitchFamily="34" charset="0"/>
            </a:endParaRPr>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354833"/>
            <a:ext cx="1828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349840" y="4183633"/>
            <a:ext cx="2268077" cy="1077218"/>
          </a:xfrm>
          <a:prstGeom prst="rect">
            <a:avLst/>
          </a:prstGeom>
        </p:spPr>
        <p:txBody>
          <a:bodyPr wrap="square">
            <a:spAutoFit/>
          </a:bodyPr>
          <a:lstStyle/>
          <a:p>
            <a:r>
              <a:rPr lang="es-PE" sz="1600" dirty="0">
                <a:solidFill>
                  <a:srgbClr val="0033CC"/>
                </a:solidFill>
                <a:latin typeface="Arial Narrow" pitchFamily="34" charset="0"/>
              </a:rPr>
              <a:t>Producto: pantalla de rejilla aluminizada </a:t>
            </a:r>
          </a:p>
          <a:p>
            <a:r>
              <a:rPr lang="es-PE" sz="1600" dirty="0">
                <a:solidFill>
                  <a:srgbClr val="0033CC"/>
                </a:solidFill>
                <a:latin typeface="Arial Narrow" pitchFamily="34" charset="0"/>
              </a:rPr>
              <a:t>Marca: Philips </a:t>
            </a:r>
          </a:p>
          <a:p>
            <a:r>
              <a:rPr lang="es-PE" sz="1600" dirty="0">
                <a:solidFill>
                  <a:srgbClr val="0033CC"/>
                </a:solidFill>
                <a:latin typeface="Arial Narrow" pitchFamily="34" charset="0"/>
              </a:rPr>
              <a:t>Modelo: pantalla de rejilla </a:t>
            </a:r>
          </a:p>
        </p:txBody>
      </p:sp>
      <p:pic>
        <p:nvPicPr>
          <p:cNvPr id="460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2612777"/>
            <a:ext cx="1570856" cy="1570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7033" y="2420888"/>
            <a:ext cx="204787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Rectángulo"/>
          <p:cNvSpPr/>
          <p:nvPr/>
        </p:nvSpPr>
        <p:spPr>
          <a:xfrm>
            <a:off x="3347865" y="4197048"/>
            <a:ext cx="1656184" cy="584775"/>
          </a:xfrm>
          <a:prstGeom prst="rect">
            <a:avLst/>
          </a:prstGeom>
        </p:spPr>
        <p:txBody>
          <a:bodyPr wrap="square">
            <a:spAutoFit/>
          </a:bodyPr>
          <a:lstStyle/>
          <a:p>
            <a:r>
              <a:rPr lang="es-PE" sz="1600" dirty="0" smtClean="0">
                <a:solidFill>
                  <a:srgbClr val="0033CC"/>
                </a:solidFill>
                <a:latin typeface="Arial Narrow" pitchFamily="34" charset="0"/>
              </a:rPr>
              <a:t>Lámpara  media luna</a:t>
            </a:r>
          </a:p>
        </p:txBody>
      </p:sp>
      <p:sp>
        <p:nvSpPr>
          <p:cNvPr id="11" name="10 Rectángulo"/>
          <p:cNvSpPr/>
          <p:nvPr/>
        </p:nvSpPr>
        <p:spPr>
          <a:xfrm>
            <a:off x="5117055" y="4216498"/>
            <a:ext cx="1759202" cy="584775"/>
          </a:xfrm>
          <a:prstGeom prst="rect">
            <a:avLst/>
          </a:prstGeom>
        </p:spPr>
        <p:txBody>
          <a:bodyPr wrap="square">
            <a:spAutoFit/>
          </a:bodyPr>
          <a:lstStyle/>
          <a:p>
            <a:r>
              <a:rPr lang="es-PE" sz="1600" dirty="0" smtClean="0">
                <a:solidFill>
                  <a:srgbClr val="0033CC"/>
                </a:solidFill>
                <a:latin typeface="Arial Narrow" pitchFamily="34" charset="0"/>
              </a:rPr>
              <a:t>Lámpara  globo E-35 sodio y </a:t>
            </a:r>
            <a:r>
              <a:rPr lang="es-PE" sz="1600" dirty="0" err="1" smtClean="0">
                <a:solidFill>
                  <a:srgbClr val="0033CC"/>
                </a:solidFill>
                <a:latin typeface="Arial Narrow" pitchFamily="34" charset="0"/>
              </a:rPr>
              <a:t>Hal</a:t>
            </a:r>
            <a:r>
              <a:rPr lang="es-PE" sz="1600" dirty="0" smtClean="0">
                <a:solidFill>
                  <a:srgbClr val="0033CC"/>
                </a:solidFill>
                <a:latin typeface="Arial Narrow" pitchFamily="34" charset="0"/>
              </a:rPr>
              <a:t> metálico.</a:t>
            </a:r>
          </a:p>
        </p:txBody>
      </p:sp>
      <p:pic>
        <p:nvPicPr>
          <p:cNvPr id="4608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2320" y="2120776"/>
            <a:ext cx="1566863"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082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36</a:t>
            </a:fld>
            <a:endParaRPr lang="es-PE">
              <a:solidFill>
                <a:prstClr val="black">
                  <a:tint val="75000"/>
                </a:prstClr>
              </a:solidFill>
            </a:endParaRPr>
          </a:p>
        </p:txBody>
      </p:sp>
      <p:sp>
        <p:nvSpPr>
          <p:cNvPr id="3" name="1 Título"/>
          <p:cNvSpPr txBox="1">
            <a:spLocks/>
          </p:cNvSpPr>
          <p:nvPr/>
        </p:nvSpPr>
        <p:spPr>
          <a:xfrm>
            <a:off x="539376" y="116632"/>
            <a:ext cx="7760140" cy="3600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PE" sz="2400" dirty="0">
                <a:solidFill>
                  <a:schemeClr val="accent5">
                    <a:lumMod val="75000"/>
                  </a:schemeClr>
                </a:solidFill>
                <a:latin typeface="Arial Black" pitchFamily="34" charset="0"/>
              </a:rPr>
              <a:t>		</a:t>
            </a:r>
            <a:r>
              <a:rPr lang="es-PE" sz="2200" dirty="0" smtClean="0">
                <a:solidFill>
                  <a:schemeClr val="accent5">
                    <a:lumMod val="75000"/>
                  </a:schemeClr>
                </a:solidFill>
                <a:latin typeface="Arial Black" pitchFamily="34" charset="0"/>
              </a:rPr>
              <a:t>EQUIPOS ELECTRICOS</a:t>
            </a:r>
            <a:endParaRPr lang="es-PE" sz="2200" dirty="0">
              <a:solidFill>
                <a:schemeClr val="accent5">
                  <a:lumMod val="75000"/>
                </a:schemeClr>
              </a:solidFill>
              <a:latin typeface="Arial Black" pitchFamily="34" charset="0"/>
            </a:endParaRPr>
          </a:p>
        </p:txBody>
      </p:sp>
      <p:sp>
        <p:nvSpPr>
          <p:cNvPr id="4" name="3 Rectángulo"/>
          <p:cNvSpPr/>
          <p:nvPr/>
        </p:nvSpPr>
        <p:spPr>
          <a:xfrm>
            <a:off x="176800" y="488343"/>
            <a:ext cx="8859696" cy="6201698"/>
          </a:xfrm>
          <a:prstGeom prst="rect">
            <a:avLst/>
          </a:prstGeom>
        </p:spPr>
        <p:txBody>
          <a:bodyPr wrap="square">
            <a:spAutoFit/>
          </a:bodyPr>
          <a:lstStyle/>
          <a:p>
            <a:pPr algn="just"/>
            <a:r>
              <a:rPr lang="es-PE" b="1" dirty="0" smtClean="0">
                <a:solidFill>
                  <a:srgbClr val="0033CC"/>
                </a:solidFill>
                <a:latin typeface="Arial" pitchFamily="34" charset="0"/>
                <a:cs typeface="Arial" pitchFamily="34" charset="0"/>
              </a:rPr>
              <a:t>Son fabricados por empresas especializadas en base a normas de fabricación establecidas por instituciones y laboratorios de normatividad técnica, calificadas a fin de asegurar la plena confiabilidad en su operación.</a:t>
            </a:r>
          </a:p>
          <a:p>
            <a:pPr algn="just"/>
            <a:endParaRPr lang="es-PE" sz="1000" b="1" dirty="0">
              <a:solidFill>
                <a:srgbClr val="0033CC"/>
              </a:solidFill>
              <a:latin typeface="Arial" pitchFamily="34" charset="0"/>
              <a:cs typeface="Arial" pitchFamily="34" charset="0"/>
            </a:endParaRPr>
          </a:p>
          <a:p>
            <a:pPr algn="just">
              <a:spcAft>
                <a:spcPts val="600"/>
              </a:spcAft>
            </a:pPr>
            <a:r>
              <a:rPr lang="es-PE" b="1" dirty="0" smtClean="0">
                <a:solidFill>
                  <a:srgbClr val="0033CC"/>
                </a:solidFill>
                <a:latin typeface="Arial" pitchFamily="34" charset="0"/>
                <a:cs typeface="Arial" pitchFamily="34" charset="0"/>
              </a:rPr>
              <a:t>Los equipos más comunes usados en edificaciones y en nuestro medios:</a:t>
            </a:r>
          </a:p>
          <a:p>
            <a:pPr marL="285750" indent="-285750" algn="just">
              <a:spcAft>
                <a:spcPts val="600"/>
              </a:spcAft>
              <a:buFont typeface="Wingdings" pitchFamily="2" charset="2"/>
              <a:buChar char="ü"/>
            </a:pPr>
            <a:r>
              <a:rPr lang="es-PE" b="1" dirty="0" smtClean="0">
                <a:solidFill>
                  <a:srgbClr val="0033CC"/>
                </a:solidFill>
                <a:latin typeface="Arial" pitchFamily="34" charset="0"/>
                <a:cs typeface="Arial" pitchFamily="34" charset="0"/>
              </a:rPr>
              <a:t>Generadores de emergencia (Grupos electrógenos)</a:t>
            </a:r>
          </a:p>
          <a:p>
            <a:pPr marL="285750" indent="-285750" algn="just">
              <a:spcAft>
                <a:spcPts val="600"/>
              </a:spcAft>
              <a:buFont typeface="Wingdings" pitchFamily="2" charset="2"/>
              <a:buChar char="ü"/>
            </a:pPr>
            <a:r>
              <a:rPr lang="es-PE" b="1" dirty="0" smtClean="0">
                <a:solidFill>
                  <a:srgbClr val="0033CC"/>
                </a:solidFill>
                <a:latin typeface="Arial" pitchFamily="34" charset="0"/>
                <a:cs typeface="Arial" pitchFamily="34" charset="0"/>
              </a:rPr>
              <a:t>Transformadores de potencia</a:t>
            </a:r>
          </a:p>
          <a:p>
            <a:pPr marL="285750" indent="-285750" algn="just">
              <a:spcAft>
                <a:spcPts val="600"/>
              </a:spcAft>
              <a:buFont typeface="Wingdings" pitchFamily="2" charset="2"/>
              <a:buChar char="ü"/>
            </a:pPr>
            <a:r>
              <a:rPr lang="es-PE" b="1" dirty="0" smtClean="0">
                <a:solidFill>
                  <a:srgbClr val="0033CC"/>
                </a:solidFill>
                <a:latin typeface="Arial" pitchFamily="34" charset="0"/>
                <a:cs typeface="Arial" pitchFamily="34" charset="0"/>
              </a:rPr>
              <a:t>Equipos de maniobra y medición (</a:t>
            </a:r>
            <a:r>
              <a:rPr lang="es-PE" b="1" dirty="0" smtClean="0">
                <a:solidFill>
                  <a:srgbClr val="0033CC"/>
                </a:solidFill>
                <a:latin typeface="Arial Narrow" pitchFamily="34" charset="0"/>
                <a:cs typeface="Arial" pitchFamily="34" charset="0"/>
              </a:rPr>
              <a:t>Ver funcionamiento corriente</a:t>
            </a:r>
            <a:r>
              <a:rPr lang="es-PE" b="1" dirty="0" smtClean="0">
                <a:solidFill>
                  <a:srgbClr val="0033CC"/>
                </a:solidFill>
                <a:latin typeface="Arial" pitchFamily="34" charset="0"/>
                <a:cs typeface="Arial" pitchFamily="34" charset="0"/>
              </a:rPr>
              <a:t>, </a:t>
            </a:r>
            <a:r>
              <a:rPr lang="es-PE" b="1" dirty="0" smtClean="0">
                <a:solidFill>
                  <a:srgbClr val="0033CC"/>
                </a:solidFill>
                <a:latin typeface="Arial Narrow" pitchFamily="34" charset="0"/>
                <a:cs typeface="Arial" pitchFamily="34" charset="0"/>
              </a:rPr>
              <a:t>tensión, potencia)</a:t>
            </a:r>
          </a:p>
          <a:p>
            <a:pPr marL="285750" indent="-285750" algn="just">
              <a:spcAft>
                <a:spcPts val="600"/>
              </a:spcAft>
              <a:buFont typeface="Wingdings" pitchFamily="2" charset="2"/>
              <a:buChar char="ü"/>
            </a:pPr>
            <a:r>
              <a:rPr lang="es-PE" b="1" dirty="0" smtClean="0">
                <a:solidFill>
                  <a:srgbClr val="0033CC"/>
                </a:solidFill>
                <a:latin typeface="Arial" pitchFamily="34" charset="0"/>
                <a:cs typeface="Arial" pitchFamily="34" charset="0"/>
              </a:rPr>
              <a:t>Equipos de protección (interruptores termomagnéticos)</a:t>
            </a:r>
          </a:p>
          <a:p>
            <a:pPr marL="285750" indent="-285750" algn="just">
              <a:spcAft>
                <a:spcPts val="600"/>
              </a:spcAft>
              <a:buFont typeface="Wingdings" pitchFamily="2" charset="2"/>
              <a:buChar char="ü"/>
            </a:pPr>
            <a:r>
              <a:rPr lang="es-PE" b="1" dirty="0" smtClean="0">
                <a:solidFill>
                  <a:srgbClr val="0033CC"/>
                </a:solidFill>
                <a:latin typeface="Arial" pitchFamily="34" charset="0"/>
                <a:cs typeface="Arial" pitchFamily="34" charset="0"/>
              </a:rPr>
              <a:t>Tableros de Distribución ó cortacircuitos son elementos de control subsidiarios del tablero general.</a:t>
            </a:r>
          </a:p>
          <a:p>
            <a:pPr marL="285750" indent="-285750" algn="just">
              <a:spcAft>
                <a:spcPts val="600"/>
              </a:spcAft>
              <a:buFont typeface="Wingdings" pitchFamily="2" charset="2"/>
              <a:buChar char="ü"/>
            </a:pPr>
            <a:r>
              <a:rPr lang="es-PE" b="1" dirty="0" smtClean="0">
                <a:solidFill>
                  <a:srgbClr val="0033CC"/>
                </a:solidFill>
                <a:latin typeface="Arial" pitchFamily="34" charset="0"/>
                <a:cs typeface="Arial" pitchFamily="34" charset="0"/>
              </a:rPr>
              <a:t>Accesorios para salidas. Las salidas son los puntos situados en los muros o cielorraso y eventualmente en el piso, a los que llegan los cables para la utilización de la energía eléctrica:</a:t>
            </a:r>
          </a:p>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Centros de luz, es una caja empotrada en el techo, muro, adonde llega el conductor al que se empalma el de la luminaria.</a:t>
            </a:r>
          </a:p>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Interruptores, para control de iluminación, son aparatos que actúan sobre el paso de la corriente eléctrica mediante un dispositivo de balancín que conecta o desconecta el circuito.</a:t>
            </a:r>
          </a:p>
          <a:p>
            <a:pPr marL="285750" indent="-285750" algn="just">
              <a:spcAft>
                <a:spcPts val="600"/>
              </a:spcAft>
              <a:buFont typeface="Wingdings" pitchFamily="2" charset="2"/>
              <a:buChar char="ü"/>
            </a:pPr>
            <a:r>
              <a:rPr lang="es-PE" b="1" dirty="0" smtClean="0">
                <a:solidFill>
                  <a:srgbClr val="0033CC"/>
                </a:solidFill>
                <a:latin typeface="Arial" pitchFamily="34" charset="0"/>
                <a:cs typeface="Arial" pitchFamily="34" charset="0"/>
              </a:rPr>
              <a:t>Equipos especiales.</a:t>
            </a:r>
            <a:endParaRPr lang="es-PE" b="1" dirty="0">
              <a:solidFill>
                <a:srgbClr val="0033CC"/>
              </a:solidFill>
              <a:latin typeface="Arial" pitchFamily="34" charset="0"/>
              <a:cs typeface="Arial" pitchFamily="34" charset="0"/>
            </a:endParaRPr>
          </a:p>
        </p:txBody>
      </p:sp>
    </p:spTree>
    <p:extLst>
      <p:ext uri="{BB962C8B-B14F-4D97-AF65-F5344CB8AC3E}">
        <p14:creationId xmlns:p14="http://schemas.microsoft.com/office/powerpoint/2010/main" val="19650266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457200" y="274638"/>
            <a:ext cx="8229600"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dirty="0" smtClean="0">
                <a:solidFill>
                  <a:schemeClr val="accent5">
                    <a:lumMod val="75000"/>
                  </a:schemeClr>
                </a:solidFill>
                <a:latin typeface="Arial Black" pitchFamily="34" charset="0"/>
              </a:rPr>
              <a:t>INSTALACION ELECTRICA EN EDIFICIOS</a:t>
            </a:r>
          </a:p>
        </p:txBody>
      </p:sp>
      <p:sp>
        <p:nvSpPr>
          <p:cNvPr id="4" name="3 Rectángulo"/>
          <p:cNvSpPr/>
          <p:nvPr/>
        </p:nvSpPr>
        <p:spPr>
          <a:xfrm>
            <a:off x="251520" y="1628800"/>
            <a:ext cx="8712968" cy="4801314"/>
          </a:xfrm>
          <a:prstGeom prst="rect">
            <a:avLst/>
          </a:prstGeom>
        </p:spPr>
        <p:txBody>
          <a:bodyPr wrap="square">
            <a:spAutoFit/>
          </a:bodyPr>
          <a:lstStyle/>
          <a:p>
            <a:r>
              <a:rPr lang="es-PE" b="1" dirty="0" smtClean="0">
                <a:solidFill>
                  <a:srgbClr val="0033CC"/>
                </a:solidFill>
                <a:latin typeface="Arial" pitchFamily="34" charset="0"/>
                <a:cs typeface="Arial" pitchFamily="34" charset="0"/>
              </a:rPr>
              <a:t>La Instalación eléctrica interior de un edificio comprende generalmente los siguientes sistemas:</a:t>
            </a:r>
          </a:p>
          <a:p>
            <a:endParaRPr lang="es-PE" b="1" dirty="0" smtClean="0">
              <a:solidFill>
                <a:srgbClr val="0033CC"/>
              </a:solidFill>
              <a:latin typeface="Arial" pitchFamily="34" charset="0"/>
              <a:cs typeface="Arial" pitchFamily="34" charset="0"/>
            </a:endParaRPr>
          </a:p>
          <a:p>
            <a:pPr marL="285750" indent="-285750">
              <a:buFont typeface="Wingdings" pitchFamily="2" charset="2"/>
              <a:buChar char="ü"/>
            </a:pPr>
            <a:r>
              <a:rPr lang="es-PE" b="1" dirty="0" smtClean="0">
                <a:solidFill>
                  <a:srgbClr val="0033CC"/>
                </a:solidFill>
                <a:latin typeface="Arial" pitchFamily="34" charset="0"/>
                <a:cs typeface="Arial" pitchFamily="34" charset="0"/>
              </a:rPr>
              <a:t>Alumbrado y tomacorrientes</a:t>
            </a:r>
          </a:p>
          <a:p>
            <a:pPr marL="285750" indent="-285750">
              <a:buFont typeface="Wingdings" pitchFamily="2" charset="2"/>
              <a:buChar char="ü"/>
            </a:pPr>
            <a:r>
              <a:rPr lang="es-PE" b="1" dirty="0" smtClean="0">
                <a:solidFill>
                  <a:srgbClr val="0033CC"/>
                </a:solidFill>
                <a:latin typeface="Arial" pitchFamily="34" charset="0"/>
                <a:cs typeface="Arial" pitchFamily="34" charset="0"/>
              </a:rPr>
              <a:t>Usos domésticos de electricidad (en cocina, etc.)</a:t>
            </a:r>
          </a:p>
          <a:p>
            <a:pPr marL="285750" indent="-285750">
              <a:buFont typeface="Wingdings" pitchFamily="2" charset="2"/>
              <a:buChar char="ü"/>
            </a:pPr>
            <a:r>
              <a:rPr lang="es-PE" b="1" dirty="0" smtClean="0">
                <a:solidFill>
                  <a:srgbClr val="0033CC"/>
                </a:solidFill>
                <a:latin typeface="Arial" pitchFamily="34" charset="0"/>
                <a:cs typeface="Arial" pitchFamily="34" charset="0"/>
              </a:rPr>
              <a:t>Fuerza motriz eléctrica (en ascensores, bombas, etc.)</a:t>
            </a:r>
          </a:p>
          <a:p>
            <a:pPr marL="285750" indent="-285750">
              <a:buFont typeface="Wingdings" pitchFamily="2" charset="2"/>
              <a:buChar char="ü"/>
            </a:pPr>
            <a:r>
              <a:rPr lang="es-PE" b="1" dirty="0" smtClean="0">
                <a:solidFill>
                  <a:srgbClr val="0033CC"/>
                </a:solidFill>
                <a:latin typeface="Arial" pitchFamily="34" charset="0"/>
                <a:cs typeface="Arial" pitchFamily="34" charset="0"/>
              </a:rPr>
              <a:t>Teléfonos de intercomunicación interior.</a:t>
            </a:r>
          </a:p>
          <a:p>
            <a:pPr marL="285750" indent="-285750">
              <a:buFont typeface="Wingdings" pitchFamily="2" charset="2"/>
              <a:buChar char="ü"/>
            </a:pPr>
            <a:r>
              <a:rPr lang="es-PE" b="1" dirty="0" smtClean="0">
                <a:solidFill>
                  <a:srgbClr val="0033CC"/>
                </a:solidFill>
                <a:latin typeface="Arial" pitchFamily="34" charset="0"/>
                <a:cs typeface="Arial" pitchFamily="34" charset="0"/>
              </a:rPr>
              <a:t>Señales eléctricas acústicas y luminosas (timbres, zumbadores, altavoces, etc.)</a:t>
            </a:r>
          </a:p>
          <a:p>
            <a:pPr marL="285750" indent="-285750">
              <a:buFont typeface="Wingdings" pitchFamily="2" charset="2"/>
              <a:buChar char="ü"/>
            </a:pPr>
            <a:r>
              <a:rPr lang="es-PE" b="1" dirty="0" smtClean="0">
                <a:solidFill>
                  <a:srgbClr val="0033CC"/>
                </a:solidFill>
                <a:latin typeface="Arial" pitchFamily="34" charset="0"/>
                <a:cs typeface="Arial" pitchFamily="34" charset="0"/>
              </a:rPr>
              <a:t>Relojes eléctricos y marcadores de tiempo</a:t>
            </a:r>
          </a:p>
          <a:p>
            <a:pPr marL="285750" indent="-285750">
              <a:buFont typeface="Wingdings" pitchFamily="2" charset="2"/>
              <a:buChar char="ü"/>
            </a:pPr>
            <a:endParaRPr lang="es-PE" b="1" dirty="0">
              <a:solidFill>
                <a:srgbClr val="0033CC"/>
              </a:solidFill>
              <a:latin typeface="Arial" pitchFamily="34" charset="0"/>
              <a:cs typeface="Arial" pitchFamily="34" charset="0"/>
            </a:endParaRPr>
          </a:p>
          <a:p>
            <a:r>
              <a:rPr lang="es-PE" b="1" dirty="0" smtClean="0">
                <a:solidFill>
                  <a:srgbClr val="0033CC"/>
                </a:solidFill>
                <a:latin typeface="Arial" pitchFamily="34" charset="0"/>
                <a:cs typeface="Arial" pitchFamily="34" charset="0"/>
              </a:rPr>
              <a:t>Estos sistemas, tomando en cuenta, si los conductos quedan empotrados en losas, muros, etc.., o si son visibles son de los siguientes tipos:</a:t>
            </a:r>
          </a:p>
          <a:p>
            <a:endParaRPr lang="es-PE" b="1" dirty="0" smtClean="0">
              <a:solidFill>
                <a:srgbClr val="0033CC"/>
              </a:solidFill>
              <a:latin typeface="Arial" pitchFamily="34" charset="0"/>
              <a:cs typeface="Arial" pitchFamily="34" charset="0"/>
            </a:endParaRPr>
          </a:p>
          <a:p>
            <a:pPr marL="285750" indent="-285750">
              <a:buFont typeface="Arial" pitchFamily="34" charset="0"/>
              <a:buChar char="•"/>
            </a:pPr>
            <a:r>
              <a:rPr lang="es-PE" b="1" dirty="0" smtClean="0">
                <a:solidFill>
                  <a:srgbClr val="0033CC"/>
                </a:solidFill>
                <a:latin typeface="Arial" pitchFamily="34" charset="0"/>
                <a:cs typeface="Arial" pitchFamily="34" charset="0"/>
              </a:rPr>
              <a:t>Empotrado ó embutidos</a:t>
            </a:r>
          </a:p>
          <a:p>
            <a:pPr marL="285750" indent="-285750">
              <a:buFont typeface="Arial" pitchFamily="34" charset="0"/>
              <a:buChar char="•"/>
            </a:pPr>
            <a:r>
              <a:rPr lang="es-PE" b="1" dirty="0" smtClean="0">
                <a:solidFill>
                  <a:srgbClr val="0033CC"/>
                </a:solidFill>
                <a:latin typeface="Arial" pitchFamily="34" charset="0"/>
                <a:cs typeface="Arial" pitchFamily="34" charset="0"/>
              </a:rPr>
              <a:t>Visible ó adosados</a:t>
            </a:r>
          </a:p>
          <a:p>
            <a:pPr marL="285750" indent="-285750">
              <a:buFont typeface="Arial" pitchFamily="34" charset="0"/>
              <a:buChar char="•"/>
            </a:pPr>
            <a:r>
              <a:rPr lang="es-PE" b="1" dirty="0" smtClean="0">
                <a:solidFill>
                  <a:srgbClr val="0033CC"/>
                </a:solidFill>
                <a:latin typeface="Arial" pitchFamily="34" charset="0"/>
                <a:cs typeface="Arial" pitchFamily="34" charset="0"/>
              </a:rPr>
              <a:t>Mixto.</a:t>
            </a:r>
            <a:endParaRPr lang="es-PE" b="1" dirty="0">
              <a:solidFill>
                <a:srgbClr val="0033CC"/>
              </a:solidFill>
              <a:latin typeface="Arial" pitchFamily="34" charset="0"/>
              <a:cs typeface="Arial" pitchFamily="34" charset="0"/>
            </a:endParaRPr>
          </a:p>
        </p:txBody>
      </p:sp>
      <p:sp>
        <p:nvSpPr>
          <p:cNvPr id="5" name="4 Rectángulo"/>
          <p:cNvSpPr/>
          <p:nvPr/>
        </p:nvSpPr>
        <p:spPr>
          <a:xfrm>
            <a:off x="314768" y="1022727"/>
            <a:ext cx="8568952" cy="369332"/>
          </a:xfrm>
          <a:prstGeom prst="rect">
            <a:avLst/>
          </a:prstGeom>
        </p:spPr>
        <p:txBody>
          <a:bodyPr wrap="square">
            <a:spAutoFit/>
          </a:bodyPr>
          <a:lstStyle/>
          <a:p>
            <a:r>
              <a:rPr lang="es-PE" b="1" dirty="0" smtClean="0">
                <a:solidFill>
                  <a:schemeClr val="accent5">
                    <a:lumMod val="75000"/>
                  </a:schemeClr>
                </a:solidFill>
                <a:latin typeface="Arial" pitchFamily="34" charset="0"/>
                <a:cs typeface="Arial" pitchFamily="34" charset="0"/>
              </a:rPr>
              <a:t>INSTALACION ELECTRICA INTERIOR</a:t>
            </a:r>
            <a:endParaRPr lang="es-PE" b="1"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40825082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51520" y="1124744"/>
            <a:ext cx="8712968" cy="5632311"/>
          </a:xfrm>
          <a:prstGeom prst="rect">
            <a:avLst/>
          </a:prstGeom>
        </p:spPr>
        <p:txBody>
          <a:bodyPr wrap="square">
            <a:spAutoFit/>
          </a:bodyPr>
          <a:lstStyle/>
          <a:p>
            <a:r>
              <a:rPr lang="es-PE" b="1" dirty="0" smtClean="0">
                <a:solidFill>
                  <a:srgbClr val="0033CC"/>
                </a:solidFill>
                <a:latin typeface="Arial" pitchFamily="34" charset="0"/>
                <a:cs typeface="Arial" pitchFamily="34" charset="0"/>
              </a:rPr>
              <a:t>Para salidas se emplean cajas generalmente de acero galvanizado, acero esmaltado o de aleación metálica, con perforaciones, para las uniones con los tubos.</a:t>
            </a:r>
          </a:p>
          <a:p>
            <a:endParaRPr lang="es-PE" b="1" dirty="0" smtClean="0">
              <a:solidFill>
                <a:srgbClr val="0033CC"/>
              </a:solidFill>
              <a:latin typeface="Arial" pitchFamily="34" charset="0"/>
              <a:cs typeface="Arial" pitchFamily="34" charset="0"/>
            </a:endParaRPr>
          </a:p>
          <a:p>
            <a:r>
              <a:rPr lang="es-PE" b="1" dirty="0" smtClean="0">
                <a:solidFill>
                  <a:srgbClr val="0033CC"/>
                </a:solidFill>
                <a:latin typeface="Arial" pitchFamily="34" charset="0"/>
                <a:cs typeface="Arial" pitchFamily="34" charset="0"/>
              </a:rPr>
              <a:t>Normas generales para la instalación:</a:t>
            </a:r>
          </a:p>
          <a:p>
            <a:pPr marL="285750" indent="-285750">
              <a:buFont typeface="Arial" pitchFamily="34" charset="0"/>
              <a:buChar char="•"/>
            </a:pPr>
            <a:r>
              <a:rPr lang="es-PE" b="1" dirty="0" smtClean="0">
                <a:solidFill>
                  <a:srgbClr val="0033CC"/>
                </a:solidFill>
                <a:latin typeface="Arial" pitchFamily="34" charset="0"/>
                <a:cs typeface="Arial" pitchFamily="34" charset="0"/>
              </a:rPr>
              <a:t>Las cajas y tuberías que van empotradas en elementos de CºAº, se instalaran después de haber sido armado el encofrado, y serán asegurados los tubos con amarre de alambre y las cajas serán fijadas con clavos; se introducirá papel bien acuñado dentro de la caja.</a:t>
            </a:r>
          </a:p>
          <a:p>
            <a:pPr marL="285750" indent="-285750" algn="just">
              <a:buFont typeface="Arial" pitchFamily="34" charset="0"/>
              <a:buChar char="•"/>
            </a:pPr>
            <a:r>
              <a:rPr lang="es-PE" b="1" dirty="0" smtClean="0">
                <a:solidFill>
                  <a:srgbClr val="0033CC"/>
                </a:solidFill>
                <a:latin typeface="Arial" pitchFamily="34" charset="0"/>
                <a:cs typeface="Arial" pitchFamily="34" charset="0"/>
              </a:rPr>
              <a:t>Las cajas en que se instale directamente el accesorio (interruptor, tomacorriente, etc.) deberán quedar colocadas al ras del acabado y en caso de no ser posible deberá agregarse posteriormente suplemento metálico. En los muros de albañilería, las tuberías empotradas se colocarán en canales de profundidad tal que queden como mínimo a 2 </a:t>
            </a:r>
            <a:r>
              <a:rPr lang="es-PE" b="1" dirty="0" err="1" smtClean="0">
                <a:solidFill>
                  <a:srgbClr val="0033CC"/>
                </a:solidFill>
                <a:latin typeface="Arial" pitchFamily="34" charset="0"/>
                <a:cs typeface="Arial" pitchFamily="34" charset="0"/>
              </a:rPr>
              <a:t>cms</a:t>
            </a:r>
            <a:r>
              <a:rPr lang="es-PE" b="1" dirty="0" smtClean="0">
                <a:solidFill>
                  <a:srgbClr val="0033CC"/>
                </a:solidFill>
                <a:latin typeface="Arial" pitchFamily="34" charset="0"/>
                <a:cs typeface="Arial" pitchFamily="34" charset="0"/>
              </a:rPr>
              <a:t>. Del paramento acabado.</a:t>
            </a:r>
          </a:p>
          <a:p>
            <a:pPr marL="285750" indent="-285750" algn="just">
              <a:buFont typeface="Arial" pitchFamily="34" charset="0"/>
              <a:buChar char="•"/>
            </a:pPr>
            <a:r>
              <a:rPr lang="es-PE" b="1" dirty="0" smtClean="0">
                <a:solidFill>
                  <a:srgbClr val="0033CC"/>
                </a:solidFill>
                <a:latin typeface="Arial" pitchFamily="34" charset="0"/>
                <a:cs typeface="Arial" pitchFamily="34" charset="0"/>
              </a:rPr>
              <a:t>Las cajas deberán instalarse perfectamente centradas, niveladas, aplomadas y al ras de la superficie acabado .</a:t>
            </a:r>
          </a:p>
          <a:p>
            <a:pPr marL="285750" indent="-285750" algn="just">
              <a:buFont typeface="Arial" pitchFamily="34" charset="0"/>
              <a:buChar char="•"/>
            </a:pPr>
            <a:r>
              <a:rPr lang="es-PE" b="1" dirty="0" smtClean="0">
                <a:solidFill>
                  <a:srgbClr val="0033CC"/>
                </a:solidFill>
                <a:latin typeface="Arial" pitchFamily="34" charset="0"/>
                <a:cs typeface="Arial" pitchFamily="34" charset="0"/>
              </a:rPr>
              <a:t>Para las cajas de cielorraso se colocaran soportes apropiados en los sitios donde irán artefactos pesados.</a:t>
            </a:r>
            <a:endParaRPr lang="es-PE" b="1" dirty="0">
              <a:solidFill>
                <a:srgbClr val="0033CC"/>
              </a:solidFill>
              <a:latin typeface="Arial" pitchFamily="34" charset="0"/>
              <a:cs typeface="Arial" pitchFamily="34" charset="0"/>
            </a:endParaRPr>
          </a:p>
          <a:p>
            <a:r>
              <a:rPr lang="es-PE" b="1" dirty="0" smtClean="0">
                <a:solidFill>
                  <a:srgbClr val="0033CC"/>
                </a:solidFill>
                <a:latin typeface="Arial" pitchFamily="34" charset="0"/>
                <a:cs typeface="Arial" pitchFamily="34" charset="0"/>
              </a:rPr>
              <a:t> </a:t>
            </a:r>
          </a:p>
        </p:txBody>
      </p:sp>
      <p:sp>
        <p:nvSpPr>
          <p:cNvPr id="5" name="4 Rectángulo"/>
          <p:cNvSpPr/>
          <p:nvPr/>
        </p:nvSpPr>
        <p:spPr>
          <a:xfrm>
            <a:off x="229816" y="404664"/>
            <a:ext cx="8568952" cy="369332"/>
          </a:xfrm>
          <a:prstGeom prst="rect">
            <a:avLst/>
          </a:prstGeom>
        </p:spPr>
        <p:txBody>
          <a:bodyPr wrap="square">
            <a:spAutoFit/>
          </a:bodyPr>
          <a:lstStyle/>
          <a:p>
            <a:r>
              <a:rPr lang="es-PE" b="1" dirty="0" smtClean="0">
                <a:solidFill>
                  <a:schemeClr val="accent5">
                    <a:lumMod val="75000"/>
                  </a:schemeClr>
                </a:solidFill>
                <a:latin typeface="Arial" pitchFamily="34" charset="0"/>
                <a:cs typeface="Arial" pitchFamily="34" charset="0"/>
              </a:rPr>
              <a:t>ALGUNAS NORMAS PARA INSTALACION</a:t>
            </a:r>
            <a:endParaRPr lang="es-PE" b="1"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5611637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51520" y="1124744"/>
            <a:ext cx="8280920" cy="4708981"/>
          </a:xfrm>
          <a:prstGeom prst="rect">
            <a:avLst/>
          </a:prstGeom>
        </p:spPr>
        <p:txBody>
          <a:bodyPr wrap="square">
            <a:spAutoFit/>
          </a:bodyPr>
          <a:lstStyle/>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Las tuberías se instalarán siguiendo la línea + recta posible entre cajas.</a:t>
            </a:r>
          </a:p>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Todo terminal será tapado con tarugos cónicos de madera o con tapones de papel para tuberías de poco diámetro. Estos tapones se colocarán inmediatamente después de instalado el terminal y permanecerán colocados hasta el momento de hacerse el alambrado.</a:t>
            </a:r>
          </a:p>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Se tendrá especial cuidado en no doblar ó sacar de sitio las tuberías durante el vaciado de concreto, avisando inmediatamente sobre cualquier daño.</a:t>
            </a:r>
          </a:p>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Antes de proceder al alambrado, las tuberías y cajas serán limpiadas y secadas previamente con estopa.</a:t>
            </a:r>
          </a:p>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El alambrado se realizará pasando los conductores de caja  a caja y debidamente marcados cuando sean + de 3 conductores.</a:t>
            </a:r>
          </a:p>
          <a:p>
            <a:pPr marL="285750" indent="-285750" algn="just">
              <a:spcAft>
                <a:spcPts val="600"/>
              </a:spcAft>
              <a:buFont typeface="Arial" pitchFamily="34" charset="0"/>
              <a:buChar char="•"/>
            </a:pPr>
            <a:r>
              <a:rPr lang="es-PE" b="1" dirty="0" smtClean="0">
                <a:solidFill>
                  <a:srgbClr val="0033CC"/>
                </a:solidFill>
                <a:latin typeface="Arial" pitchFamily="34" charset="0"/>
                <a:cs typeface="Arial" pitchFamily="34" charset="0"/>
              </a:rPr>
              <a:t>Para facilitar el alambrado se empleará talco o parafina, siendo estrictamente prohibido el uso de grasa. </a:t>
            </a:r>
          </a:p>
          <a:p>
            <a:pPr marL="285750" indent="-285750" algn="just">
              <a:spcAft>
                <a:spcPts val="600"/>
              </a:spcAft>
              <a:buFont typeface="Arial" pitchFamily="34" charset="0"/>
              <a:buChar char="•"/>
            </a:pPr>
            <a:endParaRPr lang="es-PE" b="1" dirty="0" smtClean="0">
              <a:solidFill>
                <a:srgbClr val="0033CC"/>
              </a:solidFill>
              <a:latin typeface="Arial" pitchFamily="34" charset="0"/>
              <a:cs typeface="Arial" pitchFamily="34" charset="0"/>
            </a:endParaRPr>
          </a:p>
        </p:txBody>
      </p:sp>
      <p:sp>
        <p:nvSpPr>
          <p:cNvPr id="5" name="4 Rectángulo"/>
          <p:cNvSpPr/>
          <p:nvPr/>
        </p:nvSpPr>
        <p:spPr>
          <a:xfrm>
            <a:off x="229816" y="578358"/>
            <a:ext cx="8568952" cy="369332"/>
          </a:xfrm>
          <a:prstGeom prst="rect">
            <a:avLst/>
          </a:prstGeom>
        </p:spPr>
        <p:txBody>
          <a:bodyPr wrap="square">
            <a:spAutoFit/>
          </a:bodyPr>
          <a:lstStyle/>
          <a:p>
            <a:r>
              <a:rPr lang="es-PE" b="1" dirty="0" smtClean="0">
                <a:solidFill>
                  <a:schemeClr val="accent5">
                    <a:lumMod val="75000"/>
                  </a:schemeClr>
                </a:solidFill>
                <a:latin typeface="Arial" pitchFamily="34" charset="0"/>
                <a:cs typeface="Arial" pitchFamily="34" charset="0"/>
              </a:rPr>
              <a:t>ALGUNAS NORMAS PARA INSTALACION</a:t>
            </a:r>
            <a:endParaRPr lang="es-PE" b="1"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20151091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40</a:t>
            </a:fld>
            <a:endParaRPr lang="es-PE">
              <a:solidFill>
                <a:prstClr val="black">
                  <a:tint val="75000"/>
                </a:prstClr>
              </a:solidFill>
            </a:endParaRPr>
          </a:p>
        </p:txBody>
      </p:sp>
      <p:sp>
        <p:nvSpPr>
          <p:cNvPr id="3" name="2 Rectángulo"/>
          <p:cNvSpPr/>
          <p:nvPr/>
        </p:nvSpPr>
        <p:spPr>
          <a:xfrm>
            <a:off x="1866030" y="295990"/>
            <a:ext cx="4824536" cy="461665"/>
          </a:xfrm>
          <a:prstGeom prst="rect">
            <a:avLst/>
          </a:prstGeom>
        </p:spPr>
        <p:txBody>
          <a:bodyPr wrap="square">
            <a:spAutoFit/>
          </a:bodyPr>
          <a:lstStyle/>
          <a:p>
            <a:r>
              <a:rPr lang="es-PE" sz="2400" dirty="0" smtClean="0">
                <a:solidFill>
                  <a:schemeClr val="accent5">
                    <a:lumMod val="75000"/>
                  </a:schemeClr>
                </a:solidFill>
                <a:latin typeface="Arial Black" pitchFamily="34" charset="0"/>
              </a:rPr>
              <a:t>POSICION DE LAS SALIDAS</a:t>
            </a:r>
          </a:p>
        </p:txBody>
      </p:sp>
      <p:sp>
        <p:nvSpPr>
          <p:cNvPr id="6" name="5 Rectángulo"/>
          <p:cNvSpPr/>
          <p:nvPr/>
        </p:nvSpPr>
        <p:spPr>
          <a:xfrm>
            <a:off x="251520" y="980728"/>
            <a:ext cx="8280920" cy="646331"/>
          </a:xfrm>
          <a:prstGeom prst="rect">
            <a:avLst/>
          </a:prstGeom>
        </p:spPr>
        <p:txBody>
          <a:bodyPr wrap="square">
            <a:spAutoFit/>
          </a:bodyPr>
          <a:lstStyle/>
          <a:p>
            <a:pPr algn="just">
              <a:spcAft>
                <a:spcPts val="600"/>
              </a:spcAft>
            </a:pPr>
            <a:r>
              <a:rPr lang="es-PE" b="1" dirty="0" smtClean="0">
                <a:solidFill>
                  <a:srgbClr val="0033CC"/>
                </a:solidFill>
                <a:latin typeface="Arial" pitchFamily="34" charset="0"/>
                <a:cs typeface="Arial" pitchFamily="34" charset="0"/>
              </a:rPr>
              <a:t>Las  alturas de las salidas sobre los pisos terminados salvo indicación expresa en los planos, serán como se indican a continuación:</a:t>
            </a:r>
          </a:p>
        </p:txBody>
      </p:sp>
      <p:graphicFrame>
        <p:nvGraphicFramePr>
          <p:cNvPr id="5" name="4 Tabla"/>
          <p:cNvGraphicFramePr>
            <a:graphicFrameLocks noGrp="1"/>
          </p:cNvGraphicFramePr>
          <p:nvPr>
            <p:extLst>
              <p:ext uri="{D42A27DB-BD31-4B8C-83A1-F6EECF244321}">
                <p14:modId xmlns:p14="http://schemas.microsoft.com/office/powerpoint/2010/main" val="2630394060"/>
              </p:ext>
            </p:extLst>
          </p:nvPr>
        </p:nvGraphicFramePr>
        <p:xfrm>
          <a:off x="755576" y="1844824"/>
          <a:ext cx="7272808" cy="4638040"/>
        </p:xfrm>
        <a:graphic>
          <a:graphicData uri="http://schemas.openxmlformats.org/drawingml/2006/table">
            <a:tbl>
              <a:tblPr firstRow="1" bandRow="1">
                <a:tableStyleId>{5C22544A-7EE6-4342-B048-85BDC9FD1C3A}</a:tableStyleId>
              </a:tblPr>
              <a:tblGrid>
                <a:gridCol w="5584075"/>
                <a:gridCol w="1688733"/>
              </a:tblGrid>
              <a:tr h="370840">
                <a:tc>
                  <a:txBody>
                    <a:bodyPr/>
                    <a:lstStyle/>
                    <a:p>
                      <a:r>
                        <a:rPr lang="es-PE" dirty="0" smtClean="0"/>
                        <a:t>ALTURA DE SALIDAS</a:t>
                      </a:r>
                      <a:endParaRPr lang="es-PE" dirty="0"/>
                    </a:p>
                  </a:txBody>
                  <a:tcPr/>
                </a:tc>
                <a:tc>
                  <a:txBody>
                    <a:bodyPr/>
                    <a:lstStyle/>
                    <a:p>
                      <a:endParaRPr lang="es-PE" dirty="0"/>
                    </a:p>
                  </a:txBody>
                  <a:tcPr/>
                </a:tc>
              </a:tr>
              <a:tr h="370840">
                <a:tc>
                  <a:txBody>
                    <a:bodyPr/>
                    <a:lstStyle/>
                    <a:p>
                      <a:r>
                        <a:rPr lang="es-PE" sz="2000" b="1" dirty="0" smtClean="0">
                          <a:solidFill>
                            <a:srgbClr val="0033CC"/>
                          </a:solidFill>
                        </a:rPr>
                        <a:t>Tablero de distribución eléctrica (Borde superior)</a:t>
                      </a:r>
                      <a:endParaRPr lang="es-PE" sz="2000" b="1" dirty="0">
                        <a:solidFill>
                          <a:srgbClr val="0033CC"/>
                        </a:solidFill>
                      </a:endParaRPr>
                    </a:p>
                  </a:txBody>
                  <a:tcPr/>
                </a:tc>
                <a:tc>
                  <a:txBody>
                    <a:bodyPr/>
                    <a:lstStyle/>
                    <a:p>
                      <a:r>
                        <a:rPr lang="es-PE" sz="2000" b="1" dirty="0" smtClean="0">
                          <a:solidFill>
                            <a:srgbClr val="0033CC"/>
                          </a:solidFill>
                        </a:rPr>
                        <a:t>1.80 m</a:t>
                      </a:r>
                      <a:endParaRPr lang="es-PE" sz="2000" b="1" dirty="0">
                        <a:solidFill>
                          <a:srgbClr val="0033CC"/>
                        </a:solidFill>
                      </a:endParaRPr>
                    </a:p>
                  </a:txBody>
                  <a:tcPr/>
                </a:tc>
              </a:tr>
              <a:tr h="370840">
                <a:tc>
                  <a:txBody>
                    <a:bodyPr/>
                    <a:lstStyle/>
                    <a:p>
                      <a:r>
                        <a:rPr lang="es-PE" sz="2000" b="1" dirty="0" smtClean="0">
                          <a:solidFill>
                            <a:srgbClr val="0033CC"/>
                          </a:solidFill>
                        </a:rPr>
                        <a:t>Braquete</a:t>
                      </a:r>
                      <a:endParaRPr lang="es-PE" sz="2000" b="1" dirty="0">
                        <a:solidFill>
                          <a:srgbClr val="0033CC"/>
                        </a:solidFill>
                      </a:endParaRPr>
                    </a:p>
                  </a:txBody>
                  <a:tcPr/>
                </a:tc>
                <a:tc>
                  <a:txBody>
                    <a:bodyPr/>
                    <a:lstStyle/>
                    <a:p>
                      <a:r>
                        <a:rPr lang="es-PE" sz="2000" b="1" dirty="0" smtClean="0">
                          <a:solidFill>
                            <a:srgbClr val="0033CC"/>
                          </a:solidFill>
                        </a:rPr>
                        <a:t>2.40m</a:t>
                      </a:r>
                      <a:endParaRPr lang="es-PE" sz="2000" b="1" dirty="0">
                        <a:solidFill>
                          <a:srgbClr val="0033CC"/>
                        </a:solidFill>
                      </a:endParaRPr>
                    </a:p>
                  </a:txBody>
                  <a:tcPr/>
                </a:tc>
              </a:tr>
              <a:tr h="370840">
                <a:tc>
                  <a:txBody>
                    <a:bodyPr/>
                    <a:lstStyle/>
                    <a:p>
                      <a:r>
                        <a:rPr lang="es-PE" sz="2000" b="1" dirty="0" smtClean="0">
                          <a:solidFill>
                            <a:srgbClr val="0033CC"/>
                          </a:solidFill>
                        </a:rPr>
                        <a:t>Interruptores</a:t>
                      </a:r>
                      <a:endParaRPr lang="es-PE" sz="2000" b="1" dirty="0">
                        <a:solidFill>
                          <a:srgbClr val="0033CC"/>
                        </a:solidFill>
                      </a:endParaRPr>
                    </a:p>
                  </a:txBody>
                  <a:tcPr/>
                </a:tc>
                <a:tc>
                  <a:txBody>
                    <a:bodyPr/>
                    <a:lstStyle/>
                    <a:p>
                      <a:r>
                        <a:rPr lang="es-PE" sz="2000" b="1" dirty="0" smtClean="0">
                          <a:solidFill>
                            <a:srgbClr val="0033CC"/>
                          </a:solidFill>
                        </a:rPr>
                        <a:t>1.40 m</a:t>
                      </a:r>
                      <a:endParaRPr lang="es-PE" sz="2000" b="1" dirty="0">
                        <a:solidFill>
                          <a:srgbClr val="0033CC"/>
                        </a:solidFill>
                      </a:endParaRPr>
                    </a:p>
                  </a:txBody>
                  <a:tcPr/>
                </a:tc>
              </a:tr>
              <a:tr h="370840">
                <a:tc>
                  <a:txBody>
                    <a:bodyPr/>
                    <a:lstStyle/>
                    <a:p>
                      <a:r>
                        <a:rPr lang="es-PE" sz="2000" b="1" dirty="0" smtClean="0">
                          <a:solidFill>
                            <a:srgbClr val="0033CC"/>
                          </a:solidFill>
                        </a:rPr>
                        <a:t>Interruptores (en hospitales)</a:t>
                      </a:r>
                      <a:endParaRPr lang="es-PE" sz="2000" b="1" dirty="0">
                        <a:solidFill>
                          <a:srgbClr val="0033CC"/>
                        </a:solidFill>
                      </a:endParaRPr>
                    </a:p>
                  </a:txBody>
                  <a:tcPr/>
                </a:tc>
                <a:tc>
                  <a:txBody>
                    <a:bodyPr/>
                    <a:lstStyle/>
                    <a:p>
                      <a:r>
                        <a:rPr lang="es-PE" sz="2000" b="1" dirty="0" smtClean="0">
                          <a:solidFill>
                            <a:srgbClr val="0033CC"/>
                          </a:solidFill>
                        </a:rPr>
                        <a:t>1.20 m</a:t>
                      </a:r>
                      <a:endParaRPr lang="es-PE" sz="2000" b="1" dirty="0">
                        <a:solidFill>
                          <a:srgbClr val="0033CC"/>
                        </a:solidFill>
                      </a:endParaRPr>
                    </a:p>
                  </a:txBody>
                  <a:tcPr/>
                </a:tc>
              </a:tr>
              <a:tr h="370840">
                <a:tc>
                  <a:txBody>
                    <a:bodyPr/>
                    <a:lstStyle/>
                    <a:p>
                      <a:r>
                        <a:rPr lang="es-PE" sz="2000" b="1" dirty="0" smtClean="0">
                          <a:solidFill>
                            <a:srgbClr val="0033CC"/>
                          </a:solidFill>
                        </a:rPr>
                        <a:t>Tomacorrientes (en</a:t>
                      </a:r>
                      <a:r>
                        <a:rPr lang="es-PE" sz="2000" b="1" baseline="0" dirty="0" smtClean="0">
                          <a:solidFill>
                            <a:srgbClr val="0033CC"/>
                          </a:solidFill>
                        </a:rPr>
                        <a:t> cocina)</a:t>
                      </a:r>
                      <a:endParaRPr lang="es-PE" sz="2000" b="1" dirty="0">
                        <a:solidFill>
                          <a:srgbClr val="0033CC"/>
                        </a:solidFill>
                      </a:endParaRPr>
                    </a:p>
                  </a:txBody>
                  <a:tcPr/>
                </a:tc>
                <a:tc>
                  <a:txBody>
                    <a:bodyPr/>
                    <a:lstStyle/>
                    <a:p>
                      <a:r>
                        <a:rPr lang="es-PE" sz="2000" b="1" dirty="0" smtClean="0">
                          <a:solidFill>
                            <a:srgbClr val="0033CC"/>
                          </a:solidFill>
                        </a:rPr>
                        <a:t>1.10 m</a:t>
                      </a:r>
                      <a:endParaRPr lang="es-PE" sz="2000" b="1" dirty="0">
                        <a:solidFill>
                          <a:srgbClr val="0033CC"/>
                        </a:solidFill>
                      </a:endParaRPr>
                    </a:p>
                  </a:txBody>
                  <a:tcPr/>
                </a:tc>
              </a:tr>
              <a:tr h="370840">
                <a:tc>
                  <a:txBody>
                    <a:bodyPr/>
                    <a:lstStyle/>
                    <a:p>
                      <a:endParaRPr lang="es-PE" sz="2000" b="1" dirty="0">
                        <a:solidFill>
                          <a:srgbClr val="0033CC"/>
                        </a:solidFill>
                      </a:endParaRPr>
                    </a:p>
                  </a:txBody>
                  <a:tcPr/>
                </a:tc>
                <a:tc>
                  <a:txBody>
                    <a:bodyPr/>
                    <a:lstStyle/>
                    <a:p>
                      <a:endParaRPr lang="es-PE" sz="2000" b="1" dirty="0">
                        <a:solidFill>
                          <a:srgbClr val="0033CC"/>
                        </a:solidFill>
                      </a:endParaRPr>
                    </a:p>
                  </a:txBody>
                  <a:tcPr/>
                </a:tc>
              </a:tr>
              <a:tr h="370840">
                <a:tc>
                  <a:txBody>
                    <a:bodyPr/>
                    <a:lstStyle/>
                    <a:p>
                      <a:r>
                        <a:rPr lang="es-PE" sz="2000" b="1" dirty="0" smtClean="0">
                          <a:solidFill>
                            <a:srgbClr val="0033CC"/>
                          </a:solidFill>
                        </a:rPr>
                        <a:t>Teléfonos (de escritorio)</a:t>
                      </a:r>
                      <a:endParaRPr lang="es-PE" sz="2000" b="1" dirty="0">
                        <a:solidFill>
                          <a:srgbClr val="0033CC"/>
                        </a:solidFill>
                      </a:endParaRPr>
                    </a:p>
                  </a:txBody>
                  <a:tcPr/>
                </a:tc>
                <a:tc>
                  <a:txBody>
                    <a:bodyPr/>
                    <a:lstStyle/>
                    <a:p>
                      <a:r>
                        <a:rPr lang="es-PE" sz="2000" b="1" dirty="0" smtClean="0">
                          <a:solidFill>
                            <a:srgbClr val="0033CC"/>
                          </a:solidFill>
                        </a:rPr>
                        <a:t>0.40 m</a:t>
                      </a:r>
                      <a:endParaRPr lang="es-PE" sz="2000" b="1" dirty="0">
                        <a:solidFill>
                          <a:srgbClr val="0033CC"/>
                        </a:solidFill>
                      </a:endParaRPr>
                    </a:p>
                  </a:txBody>
                  <a:tcPr/>
                </a:tc>
              </a:tr>
              <a:tr h="370840">
                <a:tc>
                  <a:txBody>
                    <a:bodyPr/>
                    <a:lstStyle/>
                    <a:p>
                      <a:r>
                        <a:rPr lang="es-PE" sz="2000" b="1" dirty="0" smtClean="0">
                          <a:solidFill>
                            <a:srgbClr val="0033CC"/>
                          </a:solidFill>
                        </a:rPr>
                        <a:t>Teléfonos (de pared)</a:t>
                      </a:r>
                      <a:endParaRPr lang="es-PE" sz="2000" b="1" dirty="0">
                        <a:solidFill>
                          <a:srgbClr val="0033CC"/>
                        </a:solidFill>
                      </a:endParaRPr>
                    </a:p>
                  </a:txBody>
                  <a:tcPr/>
                </a:tc>
                <a:tc>
                  <a:txBody>
                    <a:bodyPr/>
                    <a:lstStyle/>
                    <a:p>
                      <a:r>
                        <a:rPr lang="es-PE" sz="2000" b="1" dirty="0" smtClean="0">
                          <a:solidFill>
                            <a:srgbClr val="0033CC"/>
                          </a:solidFill>
                        </a:rPr>
                        <a:t>1.40 m</a:t>
                      </a:r>
                      <a:endParaRPr lang="es-PE" sz="2000" b="1" dirty="0">
                        <a:solidFill>
                          <a:srgbClr val="0033CC"/>
                        </a:solidFill>
                      </a:endParaRPr>
                    </a:p>
                  </a:txBody>
                  <a:tcPr/>
                </a:tc>
              </a:tr>
              <a:tr h="370840">
                <a:tc>
                  <a:txBody>
                    <a:bodyPr/>
                    <a:lstStyle/>
                    <a:p>
                      <a:r>
                        <a:rPr lang="es-PE" sz="2000" b="1" dirty="0" smtClean="0">
                          <a:solidFill>
                            <a:srgbClr val="0033CC"/>
                          </a:solidFill>
                        </a:rPr>
                        <a:t>Botones de timbre</a:t>
                      </a:r>
                      <a:endParaRPr lang="es-PE" sz="2000" b="1" dirty="0">
                        <a:solidFill>
                          <a:srgbClr val="0033CC"/>
                        </a:solidFill>
                      </a:endParaRPr>
                    </a:p>
                  </a:txBody>
                  <a:tcPr/>
                </a:tc>
                <a:tc>
                  <a:txBody>
                    <a:bodyPr/>
                    <a:lstStyle/>
                    <a:p>
                      <a:r>
                        <a:rPr lang="es-PE" sz="2000" b="1" dirty="0" smtClean="0">
                          <a:solidFill>
                            <a:srgbClr val="0033CC"/>
                          </a:solidFill>
                        </a:rPr>
                        <a:t>1.40 m</a:t>
                      </a:r>
                      <a:endParaRPr lang="es-PE" sz="2000" b="1" dirty="0">
                        <a:solidFill>
                          <a:srgbClr val="0033CC"/>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2000" b="1" dirty="0" smtClean="0">
                          <a:solidFill>
                            <a:srgbClr val="0033CC"/>
                          </a:solidFill>
                        </a:rPr>
                        <a:t>Botones de timbre o señales al lado de camas en dormitorio</a:t>
                      </a:r>
                      <a:endParaRPr lang="es-PE" sz="2000" b="1" dirty="0">
                        <a:solidFill>
                          <a:srgbClr val="0033CC"/>
                        </a:solidFill>
                      </a:endParaRPr>
                    </a:p>
                  </a:txBody>
                  <a:tcPr/>
                </a:tc>
                <a:tc>
                  <a:txBody>
                    <a:bodyPr/>
                    <a:lstStyle/>
                    <a:p>
                      <a:r>
                        <a:rPr lang="es-PE" sz="2000" b="1" dirty="0" smtClean="0">
                          <a:solidFill>
                            <a:srgbClr val="0033CC"/>
                          </a:solidFill>
                        </a:rPr>
                        <a:t>1.00 m</a:t>
                      </a:r>
                      <a:endParaRPr lang="es-PE" sz="2000" b="1" dirty="0">
                        <a:solidFill>
                          <a:srgbClr val="0033CC"/>
                        </a:solidFill>
                      </a:endParaRPr>
                    </a:p>
                  </a:txBody>
                  <a:tcPr/>
                </a:tc>
              </a:tr>
            </a:tbl>
          </a:graphicData>
        </a:graphic>
      </p:graphicFrame>
    </p:spTree>
    <p:extLst>
      <p:ext uri="{BB962C8B-B14F-4D97-AF65-F5344CB8AC3E}">
        <p14:creationId xmlns:p14="http://schemas.microsoft.com/office/powerpoint/2010/main" val="37638139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1362159-E076-4947-802F-A78EF17F9E6E}" type="slidenum">
              <a:rPr lang="es-PE" smtClean="0">
                <a:solidFill>
                  <a:prstClr val="black">
                    <a:tint val="75000"/>
                  </a:prstClr>
                </a:solidFill>
              </a:rPr>
              <a:pPr>
                <a:defRPr/>
              </a:pPr>
              <a:t>41</a:t>
            </a:fld>
            <a:endParaRPr lang="es-PE">
              <a:solidFill>
                <a:prstClr val="black">
                  <a:tint val="75000"/>
                </a:prstClr>
              </a:solidFill>
            </a:endParaRPr>
          </a:p>
        </p:txBody>
      </p:sp>
      <p:sp>
        <p:nvSpPr>
          <p:cNvPr id="3" name="2 Rectángulo"/>
          <p:cNvSpPr/>
          <p:nvPr/>
        </p:nvSpPr>
        <p:spPr>
          <a:xfrm>
            <a:off x="1866030" y="295990"/>
            <a:ext cx="4824536" cy="461665"/>
          </a:xfrm>
          <a:prstGeom prst="rect">
            <a:avLst/>
          </a:prstGeom>
        </p:spPr>
        <p:txBody>
          <a:bodyPr wrap="square">
            <a:spAutoFit/>
          </a:bodyPr>
          <a:lstStyle/>
          <a:p>
            <a:r>
              <a:rPr lang="es-PE" sz="2400" dirty="0" smtClean="0">
                <a:solidFill>
                  <a:schemeClr val="accent5">
                    <a:lumMod val="75000"/>
                  </a:schemeClr>
                </a:solidFill>
                <a:latin typeface="Arial Black" pitchFamily="34" charset="0"/>
              </a:rPr>
              <a:t>POSICION DE LAS SALIDAS</a:t>
            </a:r>
          </a:p>
        </p:txBody>
      </p:sp>
      <p:graphicFrame>
        <p:nvGraphicFramePr>
          <p:cNvPr id="5" name="4 Tabla"/>
          <p:cNvGraphicFramePr>
            <a:graphicFrameLocks noGrp="1"/>
          </p:cNvGraphicFramePr>
          <p:nvPr>
            <p:extLst>
              <p:ext uri="{D42A27DB-BD31-4B8C-83A1-F6EECF244321}">
                <p14:modId xmlns:p14="http://schemas.microsoft.com/office/powerpoint/2010/main" val="165215045"/>
              </p:ext>
            </p:extLst>
          </p:nvPr>
        </p:nvGraphicFramePr>
        <p:xfrm>
          <a:off x="395536" y="980728"/>
          <a:ext cx="8208912" cy="3876040"/>
        </p:xfrm>
        <a:graphic>
          <a:graphicData uri="http://schemas.openxmlformats.org/drawingml/2006/table">
            <a:tbl>
              <a:tblPr firstRow="1" bandRow="1">
                <a:tableStyleId>{5C22544A-7EE6-4342-B048-85BDC9FD1C3A}</a:tableStyleId>
              </a:tblPr>
              <a:tblGrid>
                <a:gridCol w="5832648"/>
                <a:gridCol w="2376264"/>
              </a:tblGrid>
              <a:tr h="370840">
                <a:tc>
                  <a:txBody>
                    <a:bodyPr/>
                    <a:lstStyle/>
                    <a:p>
                      <a:r>
                        <a:rPr lang="es-PE" dirty="0" smtClean="0"/>
                        <a:t>ALTURA DE SALIDAS</a:t>
                      </a:r>
                      <a:endParaRPr lang="es-PE" dirty="0"/>
                    </a:p>
                  </a:txBody>
                  <a:tcPr/>
                </a:tc>
                <a:tc>
                  <a:txBody>
                    <a:bodyPr/>
                    <a:lstStyle/>
                    <a:p>
                      <a:endParaRPr lang="es-PE" dirty="0"/>
                    </a:p>
                  </a:txBody>
                  <a:tcPr/>
                </a:tc>
              </a:tr>
              <a:tr h="370840">
                <a:tc>
                  <a:txBody>
                    <a:bodyPr/>
                    <a:lstStyle/>
                    <a:p>
                      <a:r>
                        <a:rPr lang="es-PE" sz="2000" b="1" dirty="0" smtClean="0">
                          <a:solidFill>
                            <a:srgbClr val="0033CC"/>
                          </a:solidFill>
                        </a:rPr>
                        <a:t>Cuadros anunciadores</a:t>
                      </a:r>
                      <a:r>
                        <a:rPr lang="es-PE" sz="2000" b="1" baseline="0" dirty="0" smtClean="0">
                          <a:solidFill>
                            <a:srgbClr val="0033CC"/>
                          </a:solidFill>
                        </a:rPr>
                        <a:t> de señales</a:t>
                      </a:r>
                      <a:endParaRPr lang="es-PE" sz="2000" b="1" dirty="0">
                        <a:solidFill>
                          <a:srgbClr val="0033CC"/>
                        </a:solidFill>
                      </a:endParaRPr>
                    </a:p>
                  </a:txBody>
                  <a:tcPr/>
                </a:tc>
                <a:tc>
                  <a:txBody>
                    <a:bodyPr/>
                    <a:lstStyle/>
                    <a:p>
                      <a:r>
                        <a:rPr lang="es-PE" sz="2000" b="1" dirty="0" smtClean="0">
                          <a:solidFill>
                            <a:srgbClr val="0033CC"/>
                          </a:solidFill>
                        </a:rPr>
                        <a:t>1.40m</a:t>
                      </a:r>
                      <a:endParaRPr lang="es-PE" sz="2000" b="1" dirty="0">
                        <a:solidFill>
                          <a:srgbClr val="0033CC"/>
                        </a:solidFill>
                      </a:endParaRPr>
                    </a:p>
                  </a:txBody>
                  <a:tcPr/>
                </a:tc>
              </a:tr>
              <a:tr h="370840">
                <a:tc>
                  <a:txBody>
                    <a:bodyPr/>
                    <a:lstStyle/>
                    <a:p>
                      <a:r>
                        <a:rPr lang="es-PE" sz="2000" b="1" dirty="0" smtClean="0">
                          <a:solidFill>
                            <a:srgbClr val="0033CC"/>
                          </a:solidFill>
                        </a:rPr>
                        <a:t>Cajas de conexión de</a:t>
                      </a:r>
                      <a:r>
                        <a:rPr lang="es-PE" sz="2000" b="1" baseline="0" dirty="0" smtClean="0">
                          <a:solidFill>
                            <a:srgbClr val="0033CC"/>
                          </a:solidFill>
                        </a:rPr>
                        <a:t> cables telefónicos (borde interior caja)</a:t>
                      </a:r>
                      <a:endParaRPr lang="es-PE" sz="2000" b="1" dirty="0">
                        <a:solidFill>
                          <a:srgbClr val="0033CC"/>
                        </a:solidFill>
                      </a:endParaRPr>
                    </a:p>
                  </a:txBody>
                  <a:tcPr/>
                </a:tc>
                <a:tc>
                  <a:txBody>
                    <a:bodyPr/>
                    <a:lstStyle/>
                    <a:p>
                      <a:r>
                        <a:rPr lang="es-PE" sz="2000" b="1" dirty="0" smtClean="0">
                          <a:solidFill>
                            <a:srgbClr val="0033CC"/>
                          </a:solidFill>
                        </a:rPr>
                        <a:t>0.40 m</a:t>
                      </a:r>
                      <a:endParaRPr lang="es-PE" sz="2000" b="1" dirty="0">
                        <a:solidFill>
                          <a:srgbClr val="0033CC"/>
                        </a:solidFill>
                      </a:endParaRPr>
                    </a:p>
                  </a:txBody>
                  <a:tcPr/>
                </a:tc>
              </a:tr>
              <a:tr h="370840">
                <a:tc>
                  <a:txBody>
                    <a:bodyPr/>
                    <a:lstStyle/>
                    <a:p>
                      <a:r>
                        <a:rPr lang="es-PE" sz="2000" b="1" dirty="0" smtClean="0">
                          <a:solidFill>
                            <a:srgbClr val="0033CC"/>
                          </a:solidFill>
                        </a:rPr>
                        <a:t>Tomacorrientes</a:t>
                      </a:r>
                      <a:endParaRPr lang="es-PE" sz="2000" b="1" dirty="0">
                        <a:solidFill>
                          <a:srgbClr val="0033CC"/>
                        </a:solidFill>
                      </a:endParaRPr>
                    </a:p>
                  </a:txBody>
                  <a:tcPr/>
                </a:tc>
                <a:tc>
                  <a:txBody>
                    <a:bodyPr/>
                    <a:lstStyle/>
                    <a:p>
                      <a:r>
                        <a:rPr lang="es-PE" sz="2000" b="1" dirty="0" smtClean="0">
                          <a:solidFill>
                            <a:srgbClr val="0033CC"/>
                          </a:solidFill>
                        </a:rPr>
                        <a:t>0.40 m</a:t>
                      </a:r>
                      <a:r>
                        <a:rPr lang="es-PE" sz="2000" b="1" baseline="0" dirty="0" smtClean="0">
                          <a:solidFill>
                            <a:srgbClr val="0033CC"/>
                          </a:solidFill>
                        </a:rPr>
                        <a:t> bajo el ci9eloraaso sobre dinteles de puertas salvo indicación especial</a:t>
                      </a:r>
                      <a:endParaRPr lang="es-PE" sz="2000" b="1" dirty="0">
                        <a:solidFill>
                          <a:srgbClr val="0033CC"/>
                        </a:solidFill>
                      </a:endParaRPr>
                    </a:p>
                  </a:txBody>
                  <a:tcPr/>
                </a:tc>
              </a:tr>
              <a:tr h="370840">
                <a:tc>
                  <a:txBody>
                    <a:bodyPr/>
                    <a:lstStyle/>
                    <a:p>
                      <a:r>
                        <a:rPr lang="es-PE" sz="2000" b="1" dirty="0" smtClean="0">
                          <a:solidFill>
                            <a:srgbClr val="0033CC"/>
                          </a:solidFill>
                        </a:rPr>
                        <a:t>Cajas de traspaso o de derivación</a:t>
                      </a:r>
                      <a:endParaRPr lang="es-PE" sz="2000" b="1" dirty="0">
                        <a:solidFill>
                          <a:srgbClr val="0033CC"/>
                        </a:solidFill>
                      </a:endParaRPr>
                    </a:p>
                  </a:txBody>
                  <a:tcPr/>
                </a:tc>
                <a:tc>
                  <a:txBody>
                    <a:bodyPr/>
                    <a:lstStyle/>
                    <a:p>
                      <a:r>
                        <a:rPr lang="es-PE" sz="2000" b="1" dirty="0" smtClean="0">
                          <a:solidFill>
                            <a:srgbClr val="0033CC"/>
                          </a:solidFill>
                        </a:rPr>
                        <a:t>0.40 m</a:t>
                      </a:r>
                      <a:endParaRPr lang="es-PE" sz="2000" b="1" dirty="0">
                        <a:solidFill>
                          <a:srgbClr val="0033CC"/>
                        </a:solidFill>
                      </a:endParaRPr>
                    </a:p>
                  </a:txBody>
                  <a:tcPr/>
                </a:tc>
              </a:tr>
              <a:tr h="370840">
                <a:tc>
                  <a:txBody>
                    <a:bodyPr/>
                    <a:lstStyle/>
                    <a:p>
                      <a:r>
                        <a:rPr lang="es-PE" sz="2000" b="1" dirty="0" smtClean="0">
                          <a:solidFill>
                            <a:srgbClr val="0033CC"/>
                          </a:solidFill>
                        </a:rPr>
                        <a:t>Relojes de pared (borde inferior caja)</a:t>
                      </a:r>
                      <a:endParaRPr lang="es-PE" sz="2000" b="1" dirty="0">
                        <a:solidFill>
                          <a:srgbClr val="0033CC"/>
                        </a:solidFill>
                      </a:endParaRPr>
                    </a:p>
                  </a:txBody>
                  <a:tcPr/>
                </a:tc>
                <a:tc>
                  <a:txBody>
                    <a:bodyPr/>
                    <a:lstStyle/>
                    <a:p>
                      <a:r>
                        <a:rPr lang="es-PE" sz="2000" b="1" dirty="0" smtClean="0">
                          <a:solidFill>
                            <a:srgbClr val="0033CC"/>
                          </a:solidFill>
                        </a:rPr>
                        <a:t>0.50 m. </a:t>
                      </a:r>
                      <a:endParaRPr lang="es-PE" sz="2000" b="1" dirty="0">
                        <a:solidFill>
                          <a:srgbClr val="0033CC"/>
                        </a:solidFill>
                      </a:endParaRPr>
                    </a:p>
                  </a:txBody>
                  <a:tcPr/>
                </a:tc>
              </a:tr>
            </a:tbl>
          </a:graphicData>
        </a:graphic>
      </p:graphicFrame>
    </p:spTree>
    <p:extLst>
      <p:ext uri="{BB962C8B-B14F-4D97-AF65-F5344CB8AC3E}">
        <p14:creationId xmlns:p14="http://schemas.microsoft.com/office/powerpoint/2010/main" val="32745172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Maria\AppData\Local\Temp\~tmp~winscan_to_pdf_2~2013-12-26_09-38-00.jpg"/>
          <p:cNvPicPr>
            <a:picLocks noChangeAspect="1" noChangeArrowheads="1"/>
          </p:cNvPicPr>
          <p:nvPr/>
        </p:nvPicPr>
        <p:blipFill rotWithShape="1">
          <a:blip r:embed="rId2">
            <a:extLst>
              <a:ext uri="{28A0092B-C50C-407E-A947-70E740481C1C}">
                <a14:useLocalDpi xmlns:a14="http://schemas.microsoft.com/office/drawing/2010/main" val="0"/>
              </a:ext>
            </a:extLst>
          </a:blip>
          <a:srcRect l="33334" t="21197" r="18502" b="65627"/>
          <a:stretch/>
        </p:blipFill>
        <p:spPr bwMode="auto">
          <a:xfrm>
            <a:off x="323528" y="1703445"/>
            <a:ext cx="8587277" cy="3224538"/>
          </a:xfrm>
          <a:prstGeom prst="rect">
            <a:avLst/>
          </a:prstGeom>
          <a:noFill/>
          <a:extLst>
            <a:ext uri="{909E8E84-426E-40DD-AFC4-6F175D3DCCD1}">
              <a14:hiddenFill xmlns:a14="http://schemas.microsoft.com/office/drawing/2010/main">
                <a:solidFill>
                  <a:srgbClr val="FFFFFF"/>
                </a:solidFill>
              </a14:hiddenFill>
            </a:ext>
          </a:extLst>
        </p:spPr>
      </p:pic>
      <p:sp>
        <p:nvSpPr>
          <p:cNvPr id="5" name="1 Título"/>
          <p:cNvSpPr>
            <a:spLocks noGrp="1"/>
          </p:cNvSpPr>
          <p:nvPr>
            <p:ph type="title"/>
          </p:nvPr>
        </p:nvSpPr>
        <p:spPr>
          <a:xfrm>
            <a:off x="457200" y="274638"/>
            <a:ext cx="8229600" cy="634082"/>
          </a:xfrm>
        </p:spPr>
        <p:txBody>
          <a:bodyPr>
            <a:normAutofit/>
          </a:bodyPr>
          <a:lstStyle/>
          <a:p>
            <a:r>
              <a:rPr lang="es-PE" sz="2800" dirty="0" smtClean="0">
                <a:solidFill>
                  <a:schemeClr val="accent5">
                    <a:lumMod val="75000"/>
                  </a:schemeClr>
                </a:solidFill>
                <a:latin typeface="Arial Black" pitchFamily="34" charset="0"/>
              </a:rPr>
              <a:t>DETALLE  DE  SALIDAS</a:t>
            </a:r>
            <a:endParaRPr lang="es-PE" sz="2800" dirty="0">
              <a:solidFill>
                <a:schemeClr val="accent5">
                  <a:lumMod val="75000"/>
                </a:schemeClr>
              </a:solidFill>
              <a:latin typeface="Arial Black" pitchFamily="34" charset="0"/>
            </a:endParaRPr>
          </a:p>
        </p:txBody>
      </p:sp>
      <p:sp>
        <p:nvSpPr>
          <p:cNvPr id="6" name="2 Marcador de contenido"/>
          <p:cNvSpPr txBox="1">
            <a:spLocks/>
          </p:cNvSpPr>
          <p:nvPr/>
        </p:nvSpPr>
        <p:spPr>
          <a:xfrm>
            <a:off x="576132" y="5561451"/>
            <a:ext cx="8082067" cy="74868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PE" sz="2000" b="1" dirty="0" smtClean="0">
                <a:solidFill>
                  <a:srgbClr val="3366FF"/>
                </a:solidFill>
                <a:latin typeface="Arial" pitchFamily="34" charset="0"/>
                <a:cs typeface="Arial" pitchFamily="34" charset="0"/>
              </a:rPr>
              <a:t>En el detalle de salidas se puede visualizar la altura de instalación de los diversos elementos.</a:t>
            </a:r>
          </a:p>
          <a:p>
            <a:pPr marL="0" indent="0">
              <a:buFont typeface="Arial" pitchFamily="34" charset="0"/>
              <a:buNone/>
            </a:pPr>
            <a:r>
              <a:rPr lang="es-PE" sz="2000" b="1" dirty="0" smtClean="0">
                <a:solidFill>
                  <a:srgbClr val="3366FF"/>
                </a:solidFill>
                <a:latin typeface="Arial" pitchFamily="34" charset="0"/>
                <a:cs typeface="Arial" pitchFamily="34" charset="0"/>
              </a:rPr>
              <a:t>En el caso que no figuren estas alturas, se encuentra en la Leyenda. </a:t>
            </a:r>
            <a:endParaRPr lang="es-PE" sz="2000" b="1" dirty="0">
              <a:solidFill>
                <a:srgbClr val="3366FF"/>
              </a:solidFill>
              <a:latin typeface="Arial" pitchFamily="34" charset="0"/>
              <a:cs typeface="Arial" pitchFamily="34" charset="0"/>
            </a:endParaRPr>
          </a:p>
        </p:txBody>
      </p:sp>
    </p:spTree>
    <p:extLst>
      <p:ext uri="{BB962C8B-B14F-4D97-AF65-F5344CB8AC3E}">
        <p14:creationId xmlns:p14="http://schemas.microsoft.com/office/powerpoint/2010/main" val="30673025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24744"/>
            <a:ext cx="8729663" cy="5005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200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908720"/>
            <a:ext cx="5940152" cy="4455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2752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692696"/>
            <a:ext cx="8229600" cy="724942"/>
          </a:xfrm>
        </p:spPr>
        <p:txBody>
          <a:bodyPr/>
          <a:lstStyle/>
          <a:p>
            <a:r>
              <a:rPr lang="es-PE" sz="3800" b="1" dirty="0">
                <a:solidFill>
                  <a:schemeClr val="accent5">
                    <a:lumMod val="75000"/>
                  </a:schemeClr>
                </a:solidFill>
              </a:rPr>
              <a:t>Instalaciones Eléctricas de Energía</a:t>
            </a:r>
          </a:p>
        </p:txBody>
      </p:sp>
      <p:sp>
        <p:nvSpPr>
          <p:cNvPr id="38915" name="Rectangle 3"/>
          <p:cNvSpPr>
            <a:spLocks noGrp="1" noChangeArrowheads="1"/>
          </p:cNvSpPr>
          <p:nvPr>
            <p:ph type="body" idx="1"/>
          </p:nvPr>
        </p:nvSpPr>
        <p:spPr/>
        <p:txBody>
          <a:bodyPr/>
          <a:lstStyle/>
          <a:p>
            <a:r>
              <a:rPr lang="es-PE" dirty="0">
                <a:solidFill>
                  <a:srgbClr val="0033CC"/>
                </a:solidFill>
              </a:rPr>
              <a:t>Cálculo de la P. I. y de la M. D. de cada usuario.</a:t>
            </a:r>
          </a:p>
          <a:p>
            <a:r>
              <a:rPr lang="es-PE" dirty="0">
                <a:solidFill>
                  <a:srgbClr val="0033CC"/>
                </a:solidFill>
              </a:rPr>
              <a:t>Definir el tipo de suministro.</a:t>
            </a:r>
          </a:p>
          <a:p>
            <a:r>
              <a:rPr lang="es-PE" dirty="0">
                <a:solidFill>
                  <a:srgbClr val="0033CC"/>
                </a:solidFill>
              </a:rPr>
              <a:t>Características de:</a:t>
            </a:r>
          </a:p>
          <a:p>
            <a:pPr lvl="1"/>
            <a:r>
              <a:rPr lang="es-PE" dirty="0">
                <a:solidFill>
                  <a:srgbClr val="0033CC"/>
                </a:solidFill>
              </a:rPr>
              <a:t>Subestación de Transformación.</a:t>
            </a:r>
          </a:p>
          <a:p>
            <a:pPr lvl="1"/>
            <a:r>
              <a:rPr lang="es-PE" dirty="0">
                <a:solidFill>
                  <a:srgbClr val="0033CC"/>
                </a:solidFill>
              </a:rPr>
              <a:t>Grupo Electrógeno.</a:t>
            </a:r>
          </a:p>
          <a:p>
            <a:pPr lvl="1"/>
            <a:r>
              <a:rPr lang="es-PE" dirty="0">
                <a:solidFill>
                  <a:srgbClr val="0033CC"/>
                </a:solidFill>
              </a:rPr>
              <a:t>Tablero General.</a:t>
            </a:r>
          </a:p>
          <a:p>
            <a:r>
              <a:rPr lang="es-PE" dirty="0">
                <a:solidFill>
                  <a:srgbClr val="0033CC"/>
                </a:solidFill>
              </a:rPr>
              <a:t>Esquema Unifilar del Principio Eléctrico.</a:t>
            </a:r>
          </a:p>
        </p:txBody>
      </p:sp>
    </p:spTree>
    <p:extLst>
      <p:ext uri="{BB962C8B-B14F-4D97-AF65-F5344CB8AC3E}">
        <p14:creationId xmlns:p14="http://schemas.microsoft.com/office/powerpoint/2010/main" val="25069820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Maria\AppData\Local\Temp\~tmp~winscan_to_pdf_1~2013-12-26_14-34-2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569" t="5541" r="22423" b="63117"/>
          <a:stretch/>
        </p:blipFill>
        <p:spPr bwMode="auto">
          <a:xfrm>
            <a:off x="320244" y="556574"/>
            <a:ext cx="7852156" cy="5824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1260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Maria\AppData\Local\Temp\~tmp~winscan_to_pdf_1~2013-12-26_14-34-2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758" t="37749" r="21234" b="21558"/>
          <a:stretch/>
        </p:blipFill>
        <p:spPr bwMode="auto">
          <a:xfrm>
            <a:off x="1403648" y="260648"/>
            <a:ext cx="6208452" cy="5979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2589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Maria\AppData\Local\Temp\~tmp~winscan_to_pdf_2~2013-12-26_14-38-1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815" t="7792" r="38826" b="51342"/>
          <a:stretch/>
        </p:blipFill>
        <p:spPr bwMode="auto">
          <a:xfrm>
            <a:off x="1905657" y="0"/>
            <a:ext cx="5551099" cy="6718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3332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Maria\AppData\Local\Temp\~tmp~winscan_to_pdf_2~2013-12-26_14-38-1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815" t="49891" r="34785" b="6667"/>
          <a:stretch/>
        </p:blipFill>
        <p:spPr bwMode="auto">
          <a:xfrm>
            <a:off x="2483768" y="188640"/>
            <a:ext cx="5429956" cy="6425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2866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63688" y="2290227"/>
            <a:ext cx="5904656" cy="3416320"/>
          </a:xfrm>
          <a:prstGeom prst="rect">
            <a:avLst/>
          </a:prstGeom>
        </p:spPr>
        <p:txBody>
          <a:bodyPr wrap="square">
            <a:spAutoFit/>
          </a:bodyPr>
          <a:lstStyle/>
          <a:p>
            <a:pPr>
              <a:buFontTx/>
              <a:buNone/>
            </a:pPr>
            <a:r>
              <a:rPr lang="es-ES_tradnl" sz="2400" b="1" u="sng" dirty="0" smtClean="0">
                <a:solidFill>
                  <a:srgbClr val="0033CC"/>
                </a:solidFill>
                <a:latin typeface="Bookman Old Style" pitchFamily="18" charset="0"/>
              </a:rPr>
              <a:t>FINALIDAD</a:t>
            </a:r>
          </a:p>
          <a:p>
            <a:pPr>
              <a:buFontTx/>
              <a:buNone/>
            </a:pPr>
            <a:endParaRPr lang="es-ES_tradnl" sz="2400" b="1" dirty="0">
              <a:solidFill>
                <a:srgbClr val="0033CC"/>
              </a:solidFill>
            </a:endParaRPr>
          </a:p>
          <a:p>
            <a:r>
              <a:rPr lang="es-ES_tradnl" sz="2400" b="1" dirty="0">
                <a:solidFill>
                  <a:srgbClr val="0033CC"/>
                </a:solidFill>
              </a:rPr>
              <a:t>Limitar sobretensiones ocasionadas por rayos, descargas de líneas y fugas a tierra, para proteger a las personas de las tensiones de toque y paso así como a los equipos de potenciales nocivos.</a:t>
            </a:r>
          </a:p>
          <a:p>
            <a:r>
              <a:rPr lang="es-ES_tradnl" sz="2400" b="1" dirty="0">
                <a:solidFill>
                  <a:srgbClr val="0033CC"/>
                </a:solidFill>
              </a:rPr>
              <a:t>Permitir una correcta operación de los equipos de protección</a:t>
            </a:r>
          </a:p>
        </p:txBody>
      </p:sp>
      <p:sp>
        <p:nvSpPr>
          <p:cNvPr id="6" name="Rectangle 2"/>
          <p:cNvSpPr>
            <a:spLocks noGrp="1" noChangeArrowheads="1"/>
          </p:cNvSpPr>
          <p:nvPr>
            <p:ph type="title"/>
          </p:nvPr>
        </p:nvSpPr>
        <p:spPr>
          <a:xfrm>
            <a:off x="457200" y="692696"/>
            <a:ext cx="8229600" cy="724942"/>
          </a:xfrm>
        </p:spPr>
        <p:txBody>
          <a:bodyPr>
            <a:normAutofit/>
          </a:bodyPr>
          <a:lstStyle/>
          <a:p>
            <a:r>
              <a:rPr lang="es-PE" sz="3800" b="1" dirty="0" smtClean="0">
                <a:solidFill>
                  <a:schemeClr val="accent5">
                    <a:lumMod val="75000"/>
                  </a:schemeClr>
                </a:solidFill>
                <a:latin typeface="Arial Black" pitchFamily="34" charset="0"/>
              </a:rPr>
              <a:t>PUESTA A TIERRA</a:t>
            </a:r>
            <a:endParaRPr lang="es-PE" sz="3800" b="1" dirty="0">
              <a:solidFill>
                <a:schemeClr val="accent5">
                  <a:lumMod val="75000"/>
                </a:schemeClr>
              </a:solidFill>
              <a:latin typeface="Arial Black" pitchFamily="34" charset="0"/>
            </a:endParaRPr>
          </a:p>
        </p:txBody>
      </p:sp>
    </p:spTree>
    <p:extLst>
      <p:ext uri="{BB962C8B-B14F-4D97-AF65-F5344CB8AC3E}">
        <p14:creationId xmlns:p14="http://schemas.microsoft.com/office/powerpoint/2010/main" val="896914011"/>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Maria\AppData\Local\Temp\~tmp~winscan_to_pdf_3~2013-12-26_14-45-5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441" t="8891" r="8158" b="45113"/>
          <a:stretch/>
        </p:blipFill>
        <p:spPr bwMode="auto">
          <a:xfrm>
            <a:off x="1979712" y="404664"/>
            <a:ext cx="4296936" cy="538369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95536" y="404664"/>
            <a:ext cx="648072" cy="6264696"/>
          </a:xfrm>
          <a:prstGeom prst="rect">
            <a:avLst/>
          </a:pr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PE" sz="2000" dirty="0" smtClean="0">
                <a:solidFill>
                  <a:srgbClr val="3366FF"/>
                </a:solidFill>
                <a:latin typeface="Arial Black" pitchFamily="34" charset="0"/>
              </a:rPr>
              <a:t>POZO  DE  TIERRA</a:t>
            </a:r>
          </a:p>
          <a:p>
            <a:pPr algn="ctr"/>
            <a:r>
              <a:rPr lang="es-PE" sz="2000" dirty="0" smtClean="0">
                <a:solidFill>
                  <a:srgbClr val="3366FF"/>
                </a:solidFill>
                <a:latin typeface="Arial Black" pitchFamily="34" charset="0"/>
              </a:rPr>
              <a:t>R &gt; 25 </a:t>
            </a:r>
            <a:r>
              <a:rPr lang="el-GR" sz="2000" dirty="0" smtClean="0">
                <a:solidFill>
                  <a:srgbClr val="3366FF"/>
                </a:solidFill>
                <a:latin typeface="Arial Black" pitchFamily="34" charset="0"/>
              </a:rPr>
              <a:t>Ώ</a:t>
            </a:r>
            <a:r>
              <a:rPr lang="es-PE" dirty="0" smtClean="0"/>
              <a:t> </a:t>
            </a:r>
            <a:endParaRPr lang="es-PE" dirty="0"/>
          </a:p>
        </p:txBody>
      </p:sp>
      <p:sp>
        <p:nvSpPr>
          <p:cNvPr id="7" name="Rectangle 2"/>
          <p:cNvSpPr>
            <a:spLocks noGrp="1" noChangeArrowheads="1"/>
          </p:cNvSpPr>
          <p:nvPr>
            <p:ph type="title"/>
          </p:nvPr>
        </p:nvSpPr>
        <p:spPr>
          <a:xfrm>
            <a:off x="1043608" y="5944418"/>
            <a:ext cx="7704856" cy="724942"/>
          </a:xfrm>
        </p:spPr>
        <p:txBody>
          <a:bodyPr>
            <a:normAutofit/>
          </a:bodyPr>
          <a:lstStyle/>
          <a:p>
            <a:r>
              <a:rPr lang="es-PE" sz="1800" b="1" dirty="0" smtClean="0">
                <a:solidFill>
                  <a:srgbClr val="0066FF"/>
                </a:solidFill>
                <a:latin typeface="Arial" pitchFamily="34" charset="0"/>
                <a:cs typeface="Arial" pitchFamily="34" charset="0"/>
              </a:rPr>
              <a:t>Comentario.- Se muestra pozo de tierra con sus elementos menor a 25 ohmnios</a:t>
            </a:r>
            <a:endParaRPr lang="es-PE" sz="1800" b="1" dirty="0">
              <a:solidFill>
                <a:srgbClr val="0066FF"/>
              </a:solidFill>
              <a:latin typeface="Arial" pitchFamily="34" charset="0"/>
              <a:cs typeface="Arial" pitchFamily="34" charset="0"/>
            </a:endParaRPr>
          </a:p>
        </p:txBody>
      </p:sp>
    </p:spTree>
    <p:extLst>
      <p:ext uri="{BB962C8B-B14F-4D97-AF65-F5344CB8AC3E}">
        <p14:creationId xmlns:p14="http://schemas.microsoft.com/office/powerpoint/2010/main" val="4066899536"/>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Maria\AppData\Local\Temp\~tmp~winscan_to_pdf_3~2013-12-26_14-45-5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9540" t="67706" r="9822" b="8398"/>
          <a:stretch/>
        </p:blipFill>
        <p:spPr bwMode="auto">
          <a:xfrm>
            <a:off x="755576" y="1052736"/>
            <a:ext cx="7446565"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026837"/>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Maria\AppData\Local\Temp\~tmp~winscan_to_pdf_4~2013-12-26_14-53-04.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contrast="12000"/>
                    </a14:imgEffect>
                  </a14:imgLayer>
                </a14:imgProps>
              </a:ext>
              <a:ext uri="{28A0092B-C50C-407E-A947-70E740481C1C}">
                <a14:useLocalDpi xmlns:a14="http://schemas.microsoft.com/office/drawing/2010/main" val="0"/>
              </a:ext>
            </a:extLst>
          </a:blip>
          <a:srcRect l="10779" t="30788" r="58182" b="27667"/>
          <a:stretch/>
        </p:blipFill>
        <p:spPr bwMode="auto">
          <a:xfrm>
            <a:off x="5508104" y="966311"/>
            <a:ext cx="3168352" cy="30888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Grp="1" noChangeArrowheads="1"/>
          </p:cNvSpPr>
          <p:nvPr>
            <p:ph type="body" idx="1"/>
          </p:nvPr>
        </p:nvSpPr>
        <p:spPr>
          <a:xfrm>
            <a:off x="395535" y="908720"/>
            <a:ext cx="4883259" cy="2520280"/>
          </a:xfrm>
        </p:spPr>
        <p:txBody>
          <a:bodyPr>
            <a:noAutofit/>
          </a:bodyPr>
          <a:lstStyle/>
          <a:p>
            <a:pPr marL="0" indent="0">
              <a:buNone/>
            </a:pPr>
            <a:r>
              <a:rPr lang="es-PE" sz="2200" b="1" dirty="0" smtClean="0">
                <a:solidFill>
                  <a:srgbClr val="0033CC"/>
                </a:solidFill>
                <a:latin typeface="Arial" pitchFamily="34" charset="0"/>
                <a:cs typeface="Arial" pitchFamily="34" charset="0"/>
              </a:rPr>
              <a:t>Trazar los centros, usando un cordel enyesado, tiralíneas o regla y lápiz.</a:t>
            </a:r>
          </a:p>
          <a:p>
            <a:pPr marL="0" indent="0">
              <a:buNone/>
            </a:pPr>
            <a:r>
              <a:rPr lang="es-PE" sz="2200" b="1" dirty="0" smtClean="0">
                <a:solidFill>
                  <a:srgbClr val="0033CC"/>
                </a:solidFill>
                <a:latin typeface="Arial" pitchFamily="34" charset="0"/>
                <a:cs typeface="Arial" pitchFamily="34" charset="0"/>
              </a:rPr>
              <a:t>Hacer coincidir los extremos del cordel en los puntos marcados en 2.00 ambas direcciones.</a:t>
            </a:r>
          </a:p>
          <a:p>
            <a:pPr marL="0" indent="0">
              <a:buNone/>
            </a:pPr>
            <a:endParaRPr lang="es-PE" sz="1400" b="1" dirty="0" smtClean="0">
              <a:solidFill>
                <a:srgbClr val="0033CC"/>
              </a:solidFill>
              <a:latin typeface="Arial" pitchFamily="34" charset="0"/>
              <a:cs typeface="Arial" pitchFamily="34" charset="0"/>
            </a:endParaRPr>
          </a:p>
          <a:p>
            <a:pPr marL="0" indent="0">
              <a:buNone/>
            </a:pPr>
            <a:r>
              <a:rPr lang="es-PE" sz="2200" b="1" dirty="0" smtClean="0">
                <a:solidFill>
                  <a:srgbClr val="0033CC"/>
                </a:solidFill>
                <a:latin typeface="Arial" pitchFamily="34" charset="0"/>
                <a:cs typeface="Arial" pitchFamily="34" charset="0"/>
              </a:rPr>
              <a:t>El cruce de las líneas determina la ubicación de los centros.</a:t>
            </a:r>
          </a:p>
        </p:txBody>
      </p:sp>
      <p:sp>
        <p:nvSpPr>
          <p:cNvPr id="2" name="1 Rectángulo"/>
          <p:cNvSpPr/>
          <p:nvPr/>
        </p:nvSpPr>
        <p:spPr>
          <a:xfrm>
            <a:off x="323528" y="332656"/>
            <a:ext cx="7688067" cy="430887"/>
          </a:xfrm>
          <a:prstGeom prst="rect">
            <a:avLst/>
          </a:prstGeom>
        </p:spPr>
        <p:txBody>
          <a:bodyPr wrap="none">
            <a:spAutoFit/>
          </a:bodyPr>
          <a:lstStyle/>
          <a:p>
            <a:r>
              <a:rPr lang="es-PE" sz="2200" b="1" dirty="0" smtClean="0">
                <a:solidFill>
                  <a:schemeClr val="accent5">
                    <a:lumMod val="75000"/>
                  </a:schemeClr>
                </a:solidFill>
                <a:latin typeface="Arial" pitchFamily="34" charset="0"/>
                <a:cs typeface="Arial" pitchFamily="34" charset="0"/>
              </a:rPr>
              <a:t>PROCEDIMIENTO CONSTRUCTIVO: TRAZAR CENTROS</a:t>
            </a:r>
            <a:endParaRPr lang="es-PE" sz="2200" b="1" dirty="0">
              <a:solidFill>
                <a:schemeClr val="accent5">
                  <a:lumMod val="75000"/>
                </a:schemeClr>
              </a:solidFill>
            </a:endParaRPr>
          </a:p>
        </p:txBody>
      </p:sp>
      <p:sp>
        <p:nvSpPr>
          <p:cNvPr id="4" name="3 Rectángulo"/>
          <p:cNvSpPr/>
          <p:nvPr/>
        </p:nvSpPr>
        <p:spPr>
          <a:xfrm>
            <a:off x="516336" y="4221088"/>
            <a:ext cx="7416824" cy="1107996"/>
          </a:xfrm>
          <a:prstGeom prst="rect">
            <a:avLst/>
          </a:prstGeom>
        </p:spPr>
        <p:txBody>
          <a:bodyPr wrap="square">
            <a:spAutoFit/>
          </a:bodyPr>
          <a:lstStyle/>
          <a:p>
            <a:pPr algn="just"/>
            <a:r>
              <a:rPr lang="es-PE" sz="2200" b="1" dirty="0">
                <a:solidFill>
                  <a:srgbClr val="0033CC"/>
                </a:solidFill>
                <a:latin typeface="Arial" pitchFamily="34" charset="0"/>
                <a:cs typeface="Arial" pitchFamily="34" charset="0"/>
              </a:rPr>
              <a:t>Cuando se van a ubicar varios centros cercanos entre sí, se marcan las distancias a partir del punto anterior. Estos deben estar alineados.</a:t>
            </a:r>
          </a:p>
        </p:txBody>
      </p:sp>
      <p:sp>
        <p:nvSpPr>
          <p:cNvPr id="6" name="5 Rectángulo"/>
          <p:cNvSpPr/>
          <p:nvPr/>
        </p:nvSpPr>
        <p:spPr>
          <a:xfrm>
            <a:off x="509753" y="5589240"/>
            <a:ext cx="7416824" cy="769441"/>
          </a:xfrm>
          <a:prstGeom prst="rect">
            <a:avLst/>
          </a:prstGeom>
        </p:spPr>
        <p:txBody>
          <a:bodyPr wrap="square">
            <a:spAutoFit/>
          </a:bodyPr>
          <a:lstStyle/>
          <a:p>
            <a:pPr algn="just"/>
            <a:r>
              <a:rPr lang="es-PE" sz="2200" b="1" dirty="0">
                <a:solidFill>
                  <a:srgbClr val="0033CC"/>
                </a:solidFill>
                <a:latin typeface="Arial" pitchFamily="34" charset="0"/>
                <a:cs typeface="Arial" pitchFamily="34" charset="0"/>
              </a:rPr>
              <a:t>Cuando </a:t>
            </a:r>
            <a:r>
              <a:rPr lang="es-PE" sz="2200" b="1" dirty="0" smtClean="0">
                <a:solidFill>
                  <a:srgbClr val="0033CC"/>
                </a:solidFill>
                <a:latin typeface="Arial" pitchFamily="34" charset="0"/>
                <a:cs typeface="Arial" pitchFamily="34" charset="0"/>
              </a:rPr>
              <a:t>se trata de ubicar un solo centro, se puede determinar trazando las diagonales del ambiente.</a:t>
            </a:r>
            <a:endParaRPr lang="es-PE" sz="2200" b="1" dirty="0">
              <a:solidFill>
                <a:srgbClr val="0033CC"/>
              </a:solidFill>
              <a:latin typeface="Arial" pitchFamily="34" charset="0"/>
              <a:cs typeface="Arial" pitchFamily="34" charset="0"/>
            </a:endParaRPr>
          </a:p>
        </p:txBody>
      </p:sp>
    </p:spTree>
    <p:extLst>
      <p:ext uri="{BB962C8B-B14F-4D97-AF65-F5344CB8AC3E}">
        <p14:creationId xmlns:p14="http://schemas.microsoft.com/office/powerpoint/2010/main" val="2122419197"/>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Grp="1" noChangeArrowheads="1"/>
          </p:cNvSpPr>
          <p:nvPr>
            <p:ph type="body" idx="1"/>
          </p:nvPr>
        </p:nvSpPr>
        <p:spPr>
          <a:xfrm>
            <a:off x="323528" y="908720"/>
            <a:ext cx="7992888" cy="2520280"/>
          </a:xfrm>
        </p:spPr>
        <p:txBody>
          <a:bodyPr>
            <a:noAutofit/>
          </a:bodyPr>
          <a:lstStyle/>
          <a:p>
            <a:pPr marL="0" indent="0">
              <a:buNone/>
            </a:pPr>
            <a:r>
              <a:rPr lang="es-PE" sz="2200" b="1" dirty="0" smtClean="0">
                <a:solidFill>
                  <a:srgbClr val="0033CC"/>
                </a:solidFill>
                <a:latin typeface="Arial" pitchFamily="34" charset="0"/>
                <a:cs typeface="Arial" pitchFamily="34" charset="0"/>
              </a:rPr>
              <a:t>Asegurar cajas de centro en el encofrado de techos para evitar sus desplazamientos en el momento del vaciado.</a:t>
            </a:r>
          </a:p>
          <a:p>
            <a:pPr marL="0" indent="0">
              <a:buNone/>
            </a:pPr>
            <a:endParaRPr lang="es-PE" sz="1400" b="1" dirty="0" smtClean="0">
              <a:solidFill>
                <a:srgbClr val="0033CC"/>
              </a:solidFill>
              <a:latin typeface="Arial" pitchFamily="34" charset="0"/>
              <a:cs typeface="Arial" pitchFamily="34" charset="0"/>
            </a:endParaRPr>
          </a:p>
        </p:txBody>
      </p:sp>
      <p:sp>
        <p:nvSpPr>
          <p:cNvPr id="2" name="1 Rectángulo"/>
          <p:cNvSpPr/>
          <p:nvPr/>
        </p:nvSpPr>
        <p:spPr>
          <a:xfrm>
            <a:off x="323528" y="332656"/>
            <a:ext cx="8580939" cy="430887"/>
          </a:xfrm>
          <a:prstGeom prst="rect">
            <a:avLst/>
          </a:prstGeom>
        </p:spPr>
        <p:txBody>
          <a:bodyPr wrap="none">
            <a:spAutoFit/>
          </a:bodyPr>
          <a:lstStyle/>
          <a:p>
            <a:r>
              <a:rPr lang="es-PE" sz="2200" b="1" dirty="0" smtClean="0">
                <a:solidFill>
                  <a:schemeClr val="accent5">
                    <a:lumMod val="75000"/>
                  </a:schemeClr>
                </a:solidFill>
                <a:latin typeface="Arial" pitchFamily="34" charset="0"/>
                <a:cs typeface="Arial" pitchFamily="34" charset="0"/>
              </a:rPr>
              <a:t>PROCEDIMIENTO CONSTRUCTIVO:FIJAR CAJAS DE CENTRO</a:t>
            </a:r>
            <a:endParaRPr lang="es-PE" sz="2200" b="1" dirty="0">
              <a:solidFill>
                <a:schemeClr val="accent5">
                  <a:lumMod val="75000"/>
                </a:schemeClr>
              </a:solidFill>
            </a:endParaRPr>
          </a:p>
        </p:txBody>
      </p:sp>
      <p:sp>
        <p:nvSpPr>
          <p:cNvPr id="6" name="5 Rectángulo"/>
          <p:cNvSpPr/>
          <p:nvPr/>
        </p:nvSpPr>
        <p:spPr>
          <a:xfrm>
            <a:off x="272651" y="1982450"/>
            <a:ext cx="8631816" cy="1446550"/>
          </a:xfrm>
          <a:prstGeom prst="rect">
            <a:avLst/>
          </a:prstGeom>
        </p:spPr>
        <p:txBody>
          <a:bodyPr wrap="square">
            <a:spAutoFit/>
          </a:bodyPr>
          <a:lstStyle/>
          <a:p>
            <a:pPr algn="just"/>
            <a:r>
              <a:rPr lang="es-PE" sz="2200" b="1" dirty="0" smtClean="0">
                <a:solidFill>
                  <a:schemeClr val="accent5">
                    <a:lumMod val="75000"/>
                  </a:schemeClr>
                </a:solidFill>
                <a:latin typeface="Arial" pitchFamily="34" charset="0"/>
                <a:cs typeface="Arial" pitchFamily="34" charset="0"/>
              </a:rPr>
              <a:t>PROCESO DE EJECUCION</a:t>
            </a:r>
          </a:p>
          <a:p>
            <a:pPr algn="just"/>
            <a:r>
              <a:rPr lang="es-PE" sz="2200" b="1" dirty="0" smtClean="0">
                <a:solidFill>
                  <a:srgbClr val="0033CC"/>
                </a:solidFill>
                <a:latin typeface="Arial" pitchFamily="34" charset="0"/>
                <a:cs typeface="Arial" pitchFamily="34" charset="0"/>
              </a:rPr>
              <a:t>Colocar la caja sobre el trazo, protegiendo  previamente la caja con un tapón de papel</a:t>
            </a:r>
          </a:p>
          <a:p>
            <a:pPr algn="just"/>
            <a:endParaRPr lang="es-PE" sz="2200" b="1" dirty="0">
              <a:solidFill>
                <a:srgbClr val="0033CC"/>
              </a:solidFill>
              <a:latin typeface="Arial" pitchFamily="34" charset="0"/>
              <a:cs typeface="Arial" pitchFamily="34" charset="0"/>
            </a:endParaRP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3159" y="3429000"/>
            <a:ext cx="5328592" cy="300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2918621"/>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Grp="1" noChangeArrowheads="1"/>
          </p:cNvSpPr>
          <p:nvPr>
            <p:ph type="body" idx="1"/>
          </p:nvPr>
        </p:nvSpPr>
        <p:spPr>
          <a:xfrm>
            <a:off x="323528" y="908720"/>
            <a:ext cx="7992888" cy="2520280"/>
          </a:xfrm>
        </p:spPr>
        <p:txBody>
          <a:bodyPr>
            <a:noAutofit/>
          </a:bodyPr>
          <a:lstStyle/>
          <a:p>
            <a:pPr marL="0" indent="0">
              <a:buNone/>
            </a:pPr>
            <a:r>
              <a:rPr lang="es-PE" sz="2200" b="1" dirty="0" smtClean="0">
                <a:solidFill>
                  <a:srgbClr val="0033CC"/>
                </a:solidFill>
                <a:latin typeface="Arial" pitchFamily="34" charset="0"/>
                <a:cs typeface="Arial" pitchFamily="34" charset="0"/>
              </a:rPr>
              <a:t>Fijar la caja en el encofrado de madera.</a:t>
            </a:r>
          </a:p>
          <a:p>
            <a:pPr marL="0" indent="0">
              <a:buNone/>
            </a:pPr>
            <a:r>
              <a:rPr lang="es-PE" sz="2200" b="1" dirty="0" smtClean="0">
                <a:solidFill>
                  <a:srgbClr val="0033CC"/>
                </a:solidFill>
                <a:latin typeface="Arial" pitchFamily="34" charset="0"/>
                <a:cs typeface="Arial" pitchFamily="34" charset="0"/>
              </a:rPr>
              <a:t>Introducir clavos de 2 ½” en los agujeros pequeños de la caja.</a:t>
            </a:r>
          </a:p>
          <a:p>
            <a:pPr marL="0" indent="0">
              <a:buNone/>
            </a:pPr>
            <a:r>
              <a:rPr lang="es-PE" sz="2200" b="1" dirty="0" smtClean="0">
                <a:solidFill>
                  <a:srgbClr val="0033CC"/>
                </a:solidFill>
                <a:latin typeface="Arial" pitchFamily="34" charset="0"/>
                <a:cs typeface="Arial" pitchFamily="34" charset="0"/>
              </a:rPr>
              <a:t>Golpear hasta que el clavo quede al ras de la caja.</a:t>
            </a:r>
          </a:p>
          <a:p>
            <a:pPr marL="0" indent="0">
              <a:buNone/>
            </a:pPr>
            <a:endParaRPr lang="es-PE" sz="1400" b="1" dirty="0" smtClean="0">
              <a:solidFill>
                <a:srgbClr val="0033CC"/>
              </a:solidFill>
              <a:latin typeface="Arial" pitchFamily="34" charset="0"/>
              <a:cs typeface="Arial" pitchFamily="34" charset="0"/>
            </a:endParaRPr>
          </a:p>
        </p:txBody>
      </p:sp>
      <p:sp>
        <p:nvSpPr>
          <p:cNvPr id="2" name="1 Rectángulo"/>
          <p:cNvSpPr/>
          <p:nvPr/>
        </p:nvSpPr>
        <p:spPr>
          <a:xfrm>
            <a:off x="323528" y="332656"/>
            <a:ext cx="8580939" cy="430887"/>
          </a:xfrm>
          <a:prstGeom prst="rect">
            <a:avLst/>
          </a:prstGeom>
        </p:spPr>
        <p:txBody>
          <a:bodyPr wrap="none">
            <a:spAutoFit/>
          </a:bodyPr>
          <a:lstStyle/>
          <a:p>
            <a:r>
              <a:rPr lang="es-PE" sz="2200" b="1" dirty="0" smtClean="0">
                <a:solidFill>
                  <a:schemeClr val="accent5">
                    <a:lumMod val="75000"/>
                  </a:schemeClr>
                </a:solidFill>
                <a:latin typeface="Arial" pitchFamily="34" charset="0"/>
                <a:cs typeface="Arial" pitchFamily="34" charset="0"/>
              </a:rPr>
              <a:t>PROCEDIMIENTO CONSTRUCTIVO:FIJAR CAJAS DE CENTRO</a:t>
            </a:r>
            <a:endParaRPr lang="es-PE" sz="2200" b="1" dirty="0">
              <a:solidFill>
                <a:schemeClr val="accent5">
                  <a:lumMod val="75000"/>
                </a:schemeClr>
              </a:solidFill>
            </a:endParaRPr>
          </a:p>
        </p:txBody>
      </p:sp>
      <p:pic>
        <p:nvPicPr>
          <p:cNvPr id="7" name="Picture 2" descr="C:\Users\Maria\AppData\Local\Temp\~tmp~winscan_to_pdf_4~2013-12-26_14-53-04.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contrast="12000"/>
                    </a14:imgEffect>
                  </a14:imgLayer>
                </a14:imgProps>
              </a:ext>
              <a:ext uri="{28A0092B-C50C-407E-A947-70E740481C1C}">
                <a14:useLocalDpi xmlns:a14="http://schemas.microsoft.com/office/drawing/2010/main" val="0"/>
              </a:ext>
            </a:extLst>
          </a:blip>
          <a:srcRect l="55325" t="73046" r="6104" b="6984"/>
          <a:stretch/>
        </p:blipFill>
        <p:spPr bwMode="auto">
          <a:xfrm>
            <a:off x="330867" y="2924944"/>
            <a:ext cx="8163131" cy="307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396912"/>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PICT118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028" t="18287" r="-910" b="6493"/>
          <a:stretch/>
        </p:blipFill>
        <p:spPr bwMode="auto">
          <a:xfrm>
            <a:off x="899592" y="692696"/>
            <a:ext cx="4100803" cy="25739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PICT118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76" t="23377" b="6839"/>
          <a:stretch/>
        </p:blipFill>
        <p:spPr bwMode="auto">
          <a:xfrm>
            <a:off x="3780039" y="3573016"/>
            <a:ext cx="4464496" cy="2418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385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pic>
        <p:nvPicPr>
          <p:cNvPr id="14338" name="Picture 2" descr="F:\PICT119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14" t="27360" b="6493"/>
          <a:stretch/>
        </p:blipFill>
        <p:spPr bwMode="auto">
          <a:xfrm>
            <a:off x="755576" y="1844824"/>
            <a:ext cx="7723338" cy="4063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1669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314800" y="476672"/>
            <a:ext cx="4474840" cy="1143000"/>
          </a:xfrm>
        </p:spPr>
        <p:txBody>
          <a:bodyPr>
            <a:normAutofit/>
          </a:bodyPr>
          <a:lstStyle/>
          <a:p>
            <a:r>
              <a:rPr lang="es-PE" sz="3200" dirty="0" smtClean="0">
                <a:solidFill>
                  <a:srgbClr val="0033CC"/>
                </a:solidFill>
              </a:rPr>
              <a:t>Ductos a Tablero de Distribución</a:t>
            </a:r>
            <a:endParaRPr lang="es-PE" sz="3200" dirty="0">
              <a:solidFill>
                <a:srgbClr val="0033CC"/>
              </a:solidFill>
            </a:endParaRPr>
          </a:p>
        </p:txBody>
      </p:sp>
      <p:pic>
        <p:nvPicPr>
          <p:cNvPr id="15362" name="Picture 2" descr="F:\PICT121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6306" b="9396"/>
          <a:stretch/>
        </p:blipFill>
        <p:spPr bwMode="auto">
          <a:xfrm>
            <a:off x="539552" y="2204864"/>
            <a:ext cx="3357952"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F:\PICT1388.JPG"/>
          <p:cNvPicPr>
            <a:picLocks noChangeAspect="1" noChangeArrowheads="1"/>
          </p:cNvPicPr>
          <p:nvPr/>
        </p:nvPicPr>
        <p:blipFill rotWithShape="1">
          <a:blip r:embed="rId3">
            <a:extLst>
              <a:ext uri="{28A0092B-C50C-407E-A947-70E740481C1C}">
                <a14:useLocalDpi xmlns:a14="http://schemas.microsoft.com/office/drawing/2010/main" val="0"/>
              </a:ext>
            </a:extLst>
          </a:blip>
          <a:srcRect l="5901" r="34026" b="2338"/>
          <a:stretch/>
        </p:blipFill>
        <p:spPr bwMode="auto">
          <a:xfrm>
            <a:off x="4788024" y="1958579"/>
            <a:ext cx="3240360" cy="3950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8277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PICT1431.JPG"/>
          <p:cNvPicPr>
            <a:picLocks noChangeAspect="1" noChangeArrowheads="1"/>
          </p:cNvPicPr>
          <p:nvPr/>
        </p:nvPicPr>
        <p:blipFill rotWithShape="1">
          <a:blip r:embed="rId2">
            <a:extLst>
              <a:ext uri="{28A0092B-C50C-407E-A947-70E740481C1C}">
                <a14:useLocalDpi xmlns:a14="http://schemas.microsoft.com/office/drawing/2010/main" val="0"/>
              </a:ext>
            </a:extLst>
          </a:blip>
          <a:srcRect l="39091" t="5194" r="9220" b="7706"/>
          <a:stretch/>
        </p:blipFill>
        <p:spPr bwMode="auto">
          <a:xfrm>
            <a:off x="971600" y="1340768"/>
            <a:ext cx="2921808" cy="36926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PICT143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05" r="36432"/>
          <a:stretch/>
        </p:blipFill>
        <p:spPr bwMode="auto">
          <a:xfrm>
            <a:off x="4716016" y="1844824"/>
            <a:ext cx="2676888" cy="2996951"/>
          </a:xfrm>
          <a:prstGeom prst="rect">
            <a:avLst/>
          </a:prstGeom>
          <a:noFill/>
          <a:extLst>
            <a:ext uri="{909E8E84-426E-40DD-AFC4-6F175D3DCCD1}">
              <a14:hiddenFill xmlns:a14="http://schemas.microsoft.com/office/drawing/2010/main">
                <a:solidFill>
                  <a:srgbClr val="FFFFFF"/>
                </a:solidFill>
              </a14:hiddenFill>
            </a:ext>
          </a:extLst>
        </p:spPr>
      </p:pic>
      <p:sp>
        <p:nvSpPr>
          <p:cNvPr id="4" name="1 Título"/>
          <p:cNvSpPr>
            <a:spLocks noGrp="1"/>
          </p:cNvSpPr>
          <p:nvPr>
            <p:ph type="title"/>
          </p:nvPr>
        </p:nvSpPr>
        <p:spPr>
          <a:xfrm>
            <a:off x="971600" y="5517232"/>
            <a:ext cx="7488832" cy="1143000"/>
          </a:xfrm>
        </p:spPr>
        <p:txBody>
          <a:bodyPr>
            <a:normAutofit/>
          </a:bodyPr>
          <a:lstStyle/>
          <a:p>
            <a:r>
              <a:rPr lang="es-PE" sz="2000" dirty="0" smtClean="0">
                <a:solidFill>
                  <a:srgbClr val="0033CC"/>
                </a:solidFill>
              </a:rPr>
              <a:t>Ductos a Tablero de Distribución y Caja de pase</a:t>
            </a:r>
            <a:endParaRPr lang="es-PE" sz="2000" dirty="0">
              <a:solidFill>
                <a:srgbClr val="0033CC"/>
              </a:solidFill>
            </a:endParaRPr>
          </a:p>
        </p:txBody>
      </p:sp>
    </p:spTree>
    <p:extLst>
      <p:ext uri="{BB962C8B-B14F-4D97-AF65-F5344CB8AC3E}">
        <p14:creationId xmlns:p14="http://schemas.microsoft.com/office/powerpoint/2010/main" val="4099810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F:\PICT1439.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478" r="4860" b="6371"/>
          <a:stretch/>
        </p:blipFill>
        <p:spPr bwMode="auto">
          <a:xfrm>
            <a:off x="1353787" y="1346640"/>
            <a:ext cx="5234437" cy="4341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0707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466" t="8533" r="11542" b="8178"/>
          <a:stretch/>
        </p:blipFill>
        <p:spPr bwMode="auto">
          <a:xfrm>
            <a:off x="1979712" y="1124744"/>
            <a:ext cx="5311424" cy="387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 Título"/>
          <p:cNvSpPr>
            <a:spLocks noGrp="1"/>
          </p:cNvSpPr>
          <p:nvPr>
            <p:ph type="title"/>
          </p:nvPr>
        </p:nvSpPr>
        <p:spPr>
          <a:xfrm>
            <a:off x="683568" y="5085184"/>
            <a:ext cx="8229600" cy="1143000"/>
          </a:xfrm>
        </p:spPr>
        <p:txBody>
          <a:bodyPr>
            <a:noAutofit/>
          </a:bodyPr>
          <a:lstStyle/>
          <a:p>
            <a:r>
              <a:rPr lang="es-PE" sz="1800" dirty="0" smtClean="0">
                <a:solidFill>
                  <a:srgbClr val="0066FF"/>
                </a:solidFill>
                <a:latin typeface="Arial" pitchFamily="34" charset="0"/>
                <a:cs typeface="Arial" pitchFamily="34" charset="0"/>
              </a:rPr>
              <a:t>Mercado Huaycán. Presencia de reventa de energía eléctrica a puestos de mercado. Instalaciones precarias con cables a la intemperie.</a:t>
            </a:r>
            <a:br>
              <a:rPr lang="es-PE" sz="1800" dirty="0" smtClean="0">
                <a:solidFill>
                  <a:srgbClr val="0066FF"/>
                </a:solidFill>
                <a:latin typeface="Arial" pitchFamily="34" charset="0"/>
                <a:cs typeface="Arial" pitchFamily="34" charset="0"/>
              </a:rPr>
            </a:br>
            <a:endParaRPr lang="es-PE" sz="1800" dirty="0">
              <a:solidFill>
                <a:srgbClr val="0066FF"/>
              </a:solidFill>
              <a:latin typeface="Arial" pitchFamily="34" charset="0"/>
              <a:cs typeface="Arial" pitchFamily="34" charset="0"/>
            </a:endParaRPr>
          </a:p>
        </p:txBody>
      </p:sp>
    </p:spTree>
    <p:extLst>
      <p:ext uri="{BB962C8B-B14F-4D97-AF65-F5344CB8AC3E}">
        <p14:creationId xmlns:p14="http://schemas.microsoft.com/office/powerpoint/2010/main" val="3091256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1730" name="Picture 2" descr="f-poste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052513"/>
            <a:ext cx="3619500" cy="4679950"/>
          </a:xfrm>
          <a:prstGeom prst="rect">
            <a:avLst/>
          </a:prstGeom>
          <a:noFill/>
          <a:extLst>
            <a:ext uri="{909E8E84-426E-40DD-AFC4-6F175D3DCCD1}">
              <a14:hiddenFill xmlns:a14="http://schemas.microsoft.com/office/drawing/2010/main">
                <a:solidFill>
                  <a:srgbClr val="FFFFFF"/>
                </a:solidFill>
              </a14:hiddenFill>
            </a:ext>
          </a:extLst>
        </p:spPr>
      </p:pic>
      <p:pic>
        <p:nvPicPr>
          <p:cNvPr id="84173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818" r="27544" b="11755"/>
          <a:stretch/>
        </p:blipFill>
        <p:spPr bwMode="auto">
          <a:xfrm>
            <a:off x="4506058" y="1119189"/>
            <a:ext cx="4453303" cy="4082203"/>
          </a:xfrm>
          <a:prstGeom prst="rect">
            <a:avLst/>
          </a:prstGeom>
          <a:noFill/>
          <a:extLst>
            <a:ext uri="{909E8E84-426E-40DD-AFC4-6F175D3DCCD1}">
              <a14:hiddenFill xmlns:a14="http://schemas.microsoft.com/office/drawing/2010/main">
                <a:solidFill>
                  <a:srgbClr val="FFFFFF"/>
                </a:solidFill>
              </a14:hiddenFill>
            </a:ext>
          </a:extLst>
        </p:spPr>
      </p:pic>
      <p:sp>
        <p:nvSpPr>
          <p:cNvPr id="841732" name="Text Box 4"/>
          <p:cNvSpPr txBox="1">
            <a:spLocks noChangeArrowheads="1"/>
          </p:cNvSpPr>
          <p:nvPr/>
        </p:nvSpPr>
        <p:spPr bwMode="auto">
          <a:xfrm>
            <a:off x="517282" y="5734050"/>
            <a:ext cx="3588726" cy="1016000"/>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0"/>
              </a:spcBef>
            </a:pPr>
            <a:r>
              <a:rPr lang="es-PE" sz="2000" b="1" dirty="0">
                <a:solidFill>
                  <a:srgbClr val="0066FF"/>
                </a:solidFill>
              </a:rPr>
              <a:t>Poste de concreto, deteriorado en su base</a:t>
            </a:r>
          </a:p>
          <a:p>
            <a:pPr algn="l" eaLnBrk="1" hangingPunct="1">
              <a:spcBef>
                <a:spcPct val="0"/>
              </a:spcBef>
            </a:pPr>
            <a:endParaRPr lang="es-ES" sz="2000" b="0" dirty="0">
              <a:solidFill>
                <a:srgbClr val="333399"/>
              </a:solidFill>
            </a:endParaRPr>
          </a:p>
        </p:txBody>
      </p:sp>
      <p:sp>
        <p:nvSpPr>
          <p:cNvPr id="841733" name="Text Box 5"/>
          <p:cNvSpPr txBox="1">
            <a:spLocks noChangeArrowheads="1"/>
          </p:cNvSpPr>
          <p:nvPr/>
        </p:nvSpPr>
        <p:spPr bwMode="auto">
          <a:xfrm>
            <a:off x="4500930" y="5445224"/>
            <a:ext cx="4453303" cy="954107"/>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0"/>
              </a:spcBef>
            </a:pPr>
            <a:r>
              <a:rPr lang="es-PE" b="1" dirty="0">
                <a:solidFill>
                  <a:srgbClr val="0066FF"/>
                </a:solidFill>
                <a:latin typeface="Arial" pitchFamily="34" charset="0"/>
                <a:cs typeface="Arial" pitchFamily="34" charset="0"/>
              </a:rPr>
              <a:t>Falta empotramiento con tubo PVC en la acometida domiciliaria y falta tapa del medidor</a:t>
            </a:r>
            <a:r>
              <a:rPr lang="es-PE" sz="2000" b="0" dirty="0">
                <a:solidFill>
                  <a:srgbClr val="333399"/>
                </a:solidFill>
                <a:latin typeface="Arial" pitchFamily="34" charset="0"/>
                <a:cs typeface="Arial" pitchFamily="34" charset="0"/>
              </a:rPr>
              <a:t>.</a:t>
            </a:r>
            <a:endParaRPr lang="es-ES" sz="2000" b="0" dirty="0">
              <a:solidFill>
                <a:srgbClr val="333399"/>
              </a:solidFill>
              <a:latin typeface="Arial" pitchFamily="34" charset="0"/>
              <a:cs typeface="Arial" pitchFamily="34" charset="0"/>
            </a:endParaRPr>
          </a:p>
        </p:txBody>
      </p:sp>
    </p:spTree>
    <p:extLst>
      <p:ext uri="{BB962C8B-B14F-4D97-AF65-F5344CB8AC3E}">
        <p14:creationId xmlns:p14="http://schemas.microsoft.com/office/powerpoint/2010/main" val="165025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50946" name="Object 2"/>
          <p:cNvGraphicFramePr>
            <a:graphicFrameLocks noChangeAspect="1"/>
          </p:cNvGraphicFramePr>
          <p:nvPr>
            <p:extLst>
              <p:ext uri="{D42A27DB-BD31-4B8C-83A1-F6EECF244321}">
                <p14:modId xmlns:p14="http://schemas.microsoft.com/office/powerpoint/2010/main" val="1126042405"/>
              </p:ext>
            </p:extLst>
          </p:nvPr>
        </p:nvGraphicFramePr>
        <p:xfrm>
          <a:off x="755576" y="323850"/>
          <a:ext cx="8388424" cy="5994228"/>
        </p:xfrm>
        <a:graphic>
          <a:graphicData uri="http://schemas.openxmlformats.org/presentationml/2006/ole">
            <mc:AlternateContent xmlns:mc="http://schemas.openxmlformats.org/markup-compatibility/2006">
              <mc:Choice xmlns:v="urn:schemas-microsoft-com:vml" Requires="v">
                <p:oleObj spid="_x0000_s6159" name="Imagen de mapa de bits" r:id="rId3" imgW="4371429" imgH="3123810" progId="Paint.Picture">
                  <p:embed/>
                </p:oleObj>
              </mc:Choice>
              <mc:Fallback>
                <p:oleObj name="Imagen de mapa de bits" r:id="rId3" imgW="4371429" imgH="3123810" progId="Paint.Picture">
                  <p:embed/>
                  <p:pic>
                    <p:nvPicPr>
                      <p:cNvPr id="0" name=""/>
                      <p:cNvPicPr>
                        <a:picLocks noChangeAspect="1" noChangeArrowheads="1"/>
                      </p:cNvPicPr>
                      <p:nvPr/>
                    </p:nvPicPr>
                    <p:blipFill>
                      <a:blip r:embed="rId4">
                        <a:lum contrast="24000"/>
                        <a:extLst>
                          <a:ext uri="{28A0092B-C50C-407E-A947-70E740481C1C}">
                            <a14:useLocalDpi xmlns:a14="http://schemas.microsoft.com/office/drawing/2010/main" val="0"/>
                          </a:ext>
                        </a:extLst>
                      </a:blip>
                      <a:srcRect/>
                      <a:stretch>
                        <a:fillRect/>
                      </a:stretch>
                    </p:blipFill>
                    <p:spPr bwMode="auto">
                      <a:xfrm>
                        <a:off x="755576" y="323850"/>
                        <a:ext cx="8388424" cy="5994228"/>
                      </a:xfrm>
                      <a:prstGeom prst="rect">
                        <a:avLst/>
                      </a:prstGeom>
                      <a:noFill/>
                      <a:ln>
                        <a:noFill/>
                      </a:ln>
                      <a:effectLst/>
                    </p:spPr>
                  </p:pic>
                </p:oleObj>
              </mc:Fallback>
            </mc:AlternateContent>
          </a:graphicData>
        </a:graphic>
      </p:graphicFrame>
      <p:sp>
        <p:nvSpPr>
          <p:cNvPr id="850947" name="Oval 3"/>
          <p:cNvSpPr>
            <a:spLocks noChangeArrowheads="1"/>
          </p:cNvSpPr>
          <p:nvPr/>
        </p:nvSpPr>
        <p:spPr bwMode="auto">
          <a:xfrm>
            <a:off x="2438400" y="685800"/>
            <a:ext cx="2667000" cy="4419600"/>
          </a:xfrm>
          <a:prstGeom prst="ellipse">
            <a:avLst/>
          </a:prstGeom>
          <a:noFill/>
          <a:ln w="76200" cap="sq">
            <a:solidFill>
              <a:srgbClr val="CC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PE"/>
          </a:p>
        </p:txBody>
      </p:sp>
      <p:sp>
        <p:nvSpPr>
          <p:cNvPr id="850948" name="Rectangle 4"/>
          <p:cNvSpPr>
            <a:spLocks noGrp="1" noChangeArrowheads="1"/>
          </p:cNvSpPr>
          <p:nvPr>
            <p:ph type="body" idx="1"/>
          </p:nvPr>
        </p:nvSpPr>
        <p:spPr>
          <a:xfrm>
            <a:off x="5715000" y="1905001"/>
            <a:ext cx="3200400" cy="3876675"/>
          </a:xfrm>
          <a:solidFill>
            <a:schemeClr val="bg1">
              <a:alpha val="50000"/>
            </a:schemeClr>
          </a:solidFill>
        </p:spPr>
        <p:txBody>
          <a:bodyPr/>
          <a:lstStyle/>
          <a:p>
            <a:pPr marL="0" indent="0" algn="ctr">
              <a:lnSpc>
                <a:spcPct val="140000"/>
              </a:lnSpc>
            </a:pPr>
            <a:r>
              <a:rPr lang="es-ES" sz="2400" b="1"/>
              <a:t>En la vista se aprecia la caja de conexión o porta medidor sin tapa, la loza portafusible, medidor y conexionado a la intemperie.</a:t>
            </a:r>
            <a:endParaRPr lang="es-ES_tradnl" sz="2400" b="1"/>
          </a:p>
        </p:txBody>
      </p:sp>
      <p:sp>
        <p:nvSpPr>
          <p:cNvPr id="850949" name="Rectangle 5"/>
          <p:cNvSpPr>
            <a:spLocks noGrp="1" noChangeArrowheads="1"/>
          </p:cNvSpPr>
          <p:nvPr>
            <p:ph type="title"/>
          </p:nvPr>
        </p:nvSpPr>
        <p:spPr>
          <a:xfrm>
            <a:off x="1" y="0"/>
            <a:ext cx="9101504" cy="762000"/>
          </a:xfrm>
          <a:solidFill>
            <a:schemeClr val="bg1">
              <a:alpha val="50000"/>
            </a:schemeClr>
          </a:solidFill>
          <a:ln/>
        </p:spPr>
        <p:txBody>
          <a:bodyPr/>
          <a:lstStyle/>
          <a:p>
            <a:pPr algn="ctr"/>
            <a:r>
              <a:rPr lang="es-ES_tradnl" sz="2800" b="1">
                <a:effectLst>
                  <a:outerShdw blurRad="38100" dist="38100" dir="2700000" algn="tl">
                    <a:srgbClr val="C0C0C0"/>
                  </a:outerShdw>
                </a:effectLst>
              </a:rPr>
              <a:t>Acometidas y Conexiones</a:t>
            </a:r>
          </a:p>
        </p:txBody>
      </p:sp>
    </p:spTree>
    <p:extLst>
      <p:ext uri="{BB962C8B-B14F-4D97-AF65-F5344CB8AC3E}">
        <p14:creationId xmlns:p14="http://schemas.microsoft.com/office/powerpoint/2010/main" val="4117307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4019" name="Picture 3" descr="Mvc-19"/>
          <p:cNvPicPr>
            <a:picLocks noGrp="1" noChangeAspect="1" noChangeArrowheads="1"/>
          </p:cNvPicPr>
          <p:nvPr>
            <p:ph type="body" idx="1"/>
          </p:nvPr>
        </p:nvPicPr>
        <p:blipFill rotWithShape="1">
          <a:blip r:embed="rId2" cstate="print">
            <a:lum bright="-6000"/>
            <a:extLst>
              <a:ext uri="{28A0092B-C50C-407E-A947-70E740481C1C}">
                <a14:useLocalDpi xmlns:a14="http://schemas.microsoft.com/office/drawing/2010/main" val="0"/>
              </a:ext>
            </a:extLst>
          </a:blip>
          <a:srcRect l="4914" t="564" r="-583" b="6963"/>
          <a:stretch/>
        </p:blipFill>
        <p:spPr>
          <a:xfrm>
            <a:off x="1331640" y="764704"/>
            <a:ext cx="6408712" cy="52820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41275" cmpd="thickThin">
                <a:solidFill>
                  <a:srgbClr val="333300"/>
                </a:solidFill>
                <a:miter lim="800000"/>
                <a:headEnd/>
                <a:tailEnd/>
              </a14:hiddenLine>
            </a:ext>
          </a:extLst>
        </p:spPr>
      </p:pic>
      <p:sp>
        <p:nvSpPr>
          <p:cNvPr id="854018" name="Rectangle 2"/>
          <p:cNvSpPr>
            <a:spLocks noGrp="1" noChangeArrowheads="1"/>
          </p:cNvSpPr>
          <p:nvPr>
            <p:ph type="title"/>
          </p:nvPr>
        </p:nvSpPr>
        <p:spPr>
          <a:xfrm>
            <a:off x="179512" y="6165304"/>
            <a:ext cx="8784976" cy="476672"/>
          </a:xfrm>
        </p:spPr>
        <p:txBody>
          <a:bodyPr>
            <a:normAutofit/>
          </a:bodyPr>
          <a:lstStyle/>
          <a:p>
            <a:r>
              <a:rPr lang="es-ES" sz="2000" b="1" dirty="0">
                <a:solidFill>
                  <a:srgbClr val="0066FF"/>
                </a:solidFill>
              </a:rPr>
              <a:t>Conexión riesgosa. Conductores de conexión  domiciliaria a la vista</a:t>
            </a:r>
            <a:endParaRPr lang="es-ES_tradnl" sz="2000" b="1" dirty="0">
              <a:solidFill>
                <a:srgbClr val="0066FF"/>
              </a:solidFill>
            </a:endParaRPr>
          </a:p>
        </p:txBody>
      </p:sp>
    </p:spTree>
    <p:extLst>
      <p:ext uri="{BB962C8B-B14F-4D97-AF65-F5344CB8AC3E}">
        <p14:creationId xmlns:p14="http://schemas.microsoft.com/office/powerpoint/2010/main" val="2118409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3778" name="Picture 2" descr="ACCIDENTES2"/>
          <p:cNvPicPr>
            <a:picLocks noChangeAspect="1" noChangeArrowheads="1"/>
          </p:cNvPicPr>
          <p:nvPr/>
        </p:nvPicPr>
        <p:blipFill rotWithShape="1">
          <a:blip r:embed="rId2">
            <a:extLst>
              <a:ext uri="{28A0092B-C50C-407E-A947-70E740481C1C}">
                <a14:useLocalDpi xmlns:a14="http://schemas.microsoft.com/office/drawing/2010/main" val="0"/>
              </a:ext>
            </a:extLst>
          </a:blip>
          <a:srcRect t="12140" b="3102"/>
          <a:stretch/>
        </p:blipFill>
        <p:spPr bwMode="auto">
          <a:xfrm>
            <a:off x="4211960" y="1484784"/>
            <a:ext cx="4220308" cy="4773881"/>
          </a:xfrm>
          <a:prstGeom prst="rect">
            <a:avLst/>
          </a:prstGeom>
          <a:noFill/>
          <a:extLst>
            <a:ext uri="{909E8E84-426E-40DD-AFC4-6F175D3DCCD1}">
              <a14:hiddenFill xmlns:a14="http://schemas.microsoft.com/office/drawing/2010/main">
                <a:solidFill>
                  <a:srgbClr val="FFFFFF"/>
                </a:solidFill>
              </a14:hiddenFill>
            </a:ext>
          </a:extLst>
        </p:spPr>
      </p:pic>
      <p:sp>
        <p:nvSpPr>
          <p:cNvPr id="843779" name="AutoShape 3"/>
          <p:cNvSpPr>
            <a:spLocks noGrp="1" noChangeArrowheads="1"/>
          </p:cNvSpPr>
          <p:nvPr>
            <p:ph type="title" idx="4294967295"/>
          </p:nvPr>
        </p:nvSpPr>
        <p:spPr>
          <a:xfrm>
            <a:off x="323528" y="2924944"/>
            <a:ext cx="3328741" cy="1179959"/>
          </a:xfrm>
          <a:prstGeom prst="rightArrowCallout">
            <a:avLst>
              <a:gd name="adj1" fmla="val 7934"/>
              <a:gd name="adj2" fmla="val 34407"/>
              <a:gd name="adj3" fmla="val 60568"/>
              <a:gd name="adj4" fmla="val 72088"/>
            </a:avLst>
          </a:prstGeom>
          <a:solidFill>
            <a:schemeClr val="tx2">
              <a:lumMod val="20000"/>
              <a:lumOff val="80000"/>
            </a:schemeClr>
          </a:solidFill>
          <a:ln>
            <a:solidFill>
              <a:schemeClr val="tx2">
                <a:lumMod val="40000"/>
                <a:lumOff val="60000"/>
              </a:schemeClr>
            </a:solidFill>
            <a:miter lim="800000"/>
            <a:headEnd type="none" w="med" len="med"/>
            <a:tailEnd type="none" w="med" len="med"/>
          </a:ln>
        </p:spPr>
        <p:txBody>
          <a:bodyPr>
            <a:normAutofit fontScale="90000"/>
          </a:bodyPr>
          <a:lstStyle/>
          <a:p>
            <a:pPr algn="l"/>
            <a:r>
              <a:rPr lang="es-MX" sz="2000" b="1" dirty="0">
                <a:solidFill>
                  <a:srgbClr val="00007A"/>
                </a:solidFill>
                <a:effectLst/>
              </a:rPr>
              <a:t>Distancia inadecuada entre Sub-estación aérea y línea de edificación</a:t>
            </a:r>
            <a:r>
              <a:rPr lang="es-MX" sz="2000" dirty="0">
                <a:solidFill>
                  <a:srgbClr val="00007A"/>
                </a:solidFill>
                <a:effectLst/>
              </a:rPr>
              <a:t> </a:t>
            </a:r>
            <a:endParaRPr lang="es-ES" sz="2000" dirty="0">
              <a:solidFill>
                <a:srgbClr val="00007A"/>
              </a:solidFill>
              <a:effectLst/>
            </a:endParaRPr>
          </a:p>
        </p:txBody>
      </p:sp>
      <p:sp>
        <p:nvSpPr>
          <p:cNvPr id="843780" name="Rectangle 4"/>
          <p:cNvSpPr>
            <a:spLocks noChangeArrowheads="1"/>
          </p:cNvSpPr>
          <p:nvPr/>
        </p:nvSpPr>
        <p:spPr bwMode="auto">
          <a:xfrm>
            <a:off x="1" y="287339"/>
            <a:ext cx="9001858"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0"/>
              </a:spcBef>
            </a:pPr>
            <a:r>
              <a:rPr lang="es-MX" sz="3000" b="1" dirty="0">
                <a:solidFill>
                  <a:schemeClr val="accent5">
                    <a:lumMod val="75000"/>
                  </a:schemeClr>
                </a:solidFill>
                <a:effectLst>
                  <a:outerShdw blurRad="38100" dist="38100" dir="2700000" algn="tl">
                    <a:srgbClr val="FFFFFF"/>
                  </a:outerShdw>
                </a:effectLst>
              </a:rPr>
              <a:t>Problemas detectados</a:t>
            </a:r>
            <a:endParaRPr lang="es-ES" sz="3000" b="1" dirty="0">
              <a:solidFill>
                <a:schemeClr val="accent5">
                  <a:lumMod val="75000"/>
                </a:schemeClr>
              </a:solidFill>
              <a:effectLst>
                <a:outerShdw blurRad="38100" dist="38100" dir="2700000" algn="tl">
                  <a:srgbClr val="FFFFFF"/>
                </a:outerShdw>
              </a:effectLst>
            </a:endParaRPr>
          </a:p>
        </p:txBody>
      </p:sp>
    </p:spTree>
    <p:extLst>
      <p:ext uri="{BB962C8B-B14F-4D97-AF65-F5344CB8AC3E}">
        <p14:creationId xmlns:p14="http://schemas.microsoft.com/office/powerpoint/2010/main" val="2046260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43779"/>
                                        </p:tgtEl>
                                        <p:attrNameLst>
                                          <p:attrName>style.visibility</p:attrName>
                                        </p:attrNameLst>
                                      </p:cBhvr>
                                      <p:to>
                                        <p:strVal val="visible"/>
                                      </p:to>
                                    </p:set>
                                    <p:anim calcmode="lin" valueType="num">
                                      <p:cBhvr additive="base">
                                        <p:cTn id="7" dur="500" fill="hold"/>
                                        <p:tgtEl>
                                          <p:spTgt spid="843779"/>
                                        </p:tgtEl>
                                        <p:attrNameLst>
                                          <p:attrName>ppt_x</p:attrName>
                                        </p:attrNameLst>
                                      </p:cBhvr>
                                      <p:tavLst>
                                        <p:tav tm="0">
                                          <p:val>
                                            <p:strVal val="0-#ppt_w/2"/>
                                          </p:val>
                                        </p:tav>
                                        <p:tav tm="100000">
                                          <p:val>
                                            <p:strVal val="#ppt_x"/>
                                          </p:val>
                                        </p:tav>
                                      </p:tavLst>
                                    </p:anim>
                                    <p:anim calcmode="lin" valueType="num">
                                      <p:cBhvr additive="base">
                                        <p:cTn id="8" dur="500" fill="hold"/>
                                        <p:tgtEl>
                                          <p:spTgt spid="8437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7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p:cNvSpPr>
            <a:spLocks noGrp="1" noChangeArrowheads="1"/>
          </p:cNvSpPr>
          <p:nvPr>
            <p:ph type="title"/>
          </p:nvPr>
        </p:nvSpPr>
        <p:spPr>
          <a:xfrm>
            <a:off x="1143517" y="332656"/>
            <a:ext cx="7056258" cy="454025"/>
          </a:xfrm>
        </p:spPr>
        <p:txBody>
          <a:bodyPr>
            <a:normAutofit fontScale="90000"/>
          </a:bodyPr>
          <a:lstStyle/>
          <a:p>
            <a:pPr algn="ctr"/>
            <a:r>
              <a:rPr lang="es-ES_tradnl" sz="2800" b="1" dirty="0" smtClean="0">
                <a:solidFill>
                  <a:schemeClr val="accent5">
                    <a:lumMod val="75000"/>
                  </a:schemeClr>
                </a:solidFill>
              </a:rPr>
              <a:t>SUMINISTROS PROVISIONALES</a:t>
            </a:r>
            <a:endParaRPr lang="es-ES_tradnl" sz="4000" b="1" dirty="0">
              <a:solidFill>
                <a:schemeClr val="accent5">
                  <a:lumMod val="75000"/>
                </a:schemeClr>
              </a:solidFill>
            </a:endParaRPr>
          </a:p>
        </p:txBody>
      </p:sp>
      <p:pic>
        <p:nvPicPr>
          <p:cNvPr id="857091" name="Picture 3" descr="MVC-006m"/>
          <p:cNvPicPr>
            <a:picLocks noGrp="1" noChangeAspect="1" noChangeArrowheads="1"/>
          </p:cNvPicPr>
          <p:nvPr>
            <p:ph type="clipArt" sz="half" idx="1"/>
          </p:nvPr>
        </p:nvPicPr>
        <p:blipFill rotWithShape="1">
          <a:blip r:embed="rId2">
            <a:extLst>
              <a:ext uri="{28A0092B-C50C-407E-A947-70E740481C1C}">
                <a14:useLocalDpi xmlns:a14="http://schemas.microsoft.com/office/drawing/2010/main" val="0"/>
              </a:ext>
            </a:extLst>
          </a:blip>
          <a:srcRect r="762" b="4733"/>
          <a:stretch/>
        </p:blipFill>
        <p:spPr>
          <a:xfrm>
            <a:off x="395536" y="1052514"/>
            <a:ext cx="4018008" cy="5145087"/>
          </a:xfrm>
          <a:ln/>
        </p:spPr>
      </p:pic>
      <p:pic>
        <p:nvPicPr>
          <p:cNvPr id="857092" name="Picture 4" descr="MVC-014S"/>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695092" y="1004889"/>
            <a:ext cx="3997569" cy="3000375"/>
          </a:xfrm>
          <a:ln/>
        </p:spPr>
      </p:pic>
      <p:sp>
        <p:nvSpPr>
          <p:cNvPr id="857093" name="Text Box 5"/>
          <p:cNvSpPr txBox="1">
            <a:spLocks noChangeArrowheads="1"/>
          </p:cNvSpPr>
          <p:nvPr/>
        </p:nvSpPr>
        <p:spPr bwMode="auto">
          <a:xfrm>
            <a:off x="4671646" y="4581526"/>
            <a:ext cx="44196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s-ES_tradnl" sz="2000" b="1" dirty="0">
                <a:solidFill>
                  <a:srgbClr val="0033CC"/>
                </a:solidFill>
                <a:effectLst>
                  <a:outerShdw blurRad="38100" dist="38100" dir="2700000" algn="tl">
                    <a:srgbClr val="FFFFFF"/>
                  </a:outerShdw>
                </a:effectLst>
              </a:rPr>
              <a:t>Los conductores desde las cajas </a:t>
            </a:r>
            <a:r>
              <a:rPr lang="es-ES_tradnl" sz="2000" b="1" dirty="0" err="1">
                <a:solidFill>
                  <a:srgbClr val="0033CC"/>
                </a:solidFill>
                <a:effectLst>
                  <a:outerShdw blurRad="38100" dist="38100" dir="2700000" algn="tl">
                    <a:srgbClr val="FFFFFF"/>
                  </a:outerShdw>
                </a:effectLst>
              </a:rPr>
              <a:t>portamedidores</a:t>
            </a:r>
            <a:r>
              <a:rPr lang="es-ES_tradnl" sz="2000" b="1" dirty="0">
                <a:solidFill>
                  <a:srgbClr val="0033CC"/>
                </a:solidFill>
                <a:effectLst>
                  <a:outerShdw blurRad="38100" dist="38100" dir="2700000" algn="tl">
                    <a:srgbClr val="FFFFFF"/>
                  </a:outerShdw>
                </a:effectLst>
              </a:rPr>
              <a:t> para suministros provisionales, están en condiciones precarias y representan peligro para los usuarios.</a:t>
            </a:r>
          </a:p>
        </p:txBody>
      </p:sp>
    </p:spTree>
    <p:extLst>
      <p:ext uri="{BB962C8B-B14F-4D97-AF65-F5344CB8AC3E}">
        <p14:creationId xmlns:p14="http://schemas.microsoft.com/office/powerpoint/2010/main" val="3684336756"/>
      </p:ext>
    </p:extLst>
  </p:cSld>
  <p:clrMapOvr>
    <a:masterClrMapping/>
  </p:clrMapOvr>
  <p:transition>
    <p:blinds/>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PE" sz="2400" b="1" dirty="0" smtClean="0">
                <a:solidFill>
                  <a:srgbClr val="0066FF"/>
                </a:solidFill>
              </a:rPr>
              <a:t>TOMACORRIENTE EN PISO – AULA DE COMPUTO</a:t>
            </a:r>
            <a:endParaRPr lang="es-PE" sz="2400" b="1" dirty="0">
              <a:solidFill>
                <a:srgbClr val="0066FF"/>
              </a:solidFill>
            </a:endParaRPr>
          </a:p>
        </p:txBody>
      </p:sp>
      <p:pic>
        <p:nvPicPr>
          <p:cNvPr id="17410" name="Picture 2" descr="G:\FOTOS\2011\fotos inspeccion set. OLIVOS universidad\DSC0099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1268760"/>
            <a:ext cx="6516216" cy="4887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3946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G:\FOTOS\2011\fotos inspeccion set. OLIVOS universidad\DSC0109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811" t="5743" r="10890"/>
          <a:stretch/>
        </p:blipFill>
        <p:spPr bwMode="auto">
          <a:xfrm>
            <a:off x="2422566" y="1425038"/>
            <a:ext cx="4762005" cy="4928905"/>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a:spLocks noGrp="1"/>
          </p:cNvSpPr>
          <p:nvPr>
            <p:ph type="title"/>
          </p:nvPr>
        </p:nvSpPr>
        <p:spPr>
          <a:xfrm>
            <a:off x="457200" y="274638"/>
            <a:ext cx="8229600" cy="1143000"/>
          </a:xfrm>
        </p:spPr>
        <p:txBody>
          <a:bodyPr>
            <a:normAutofit/>
          </a:bodyPr>
          <a:lstStyle/>
          <a:p>
            <a:r>
              <a:rPr lang="es-PE" sz="2400" b="1" dirty="0" smtClean="0">
                <a:solidFill>
                  <a:srgbClr val="0066FF"/>
                </a:solidFill>
              </a:rPr>
              <a:t>DUCTO DE MONTANTE DE TUBERIA ELECTRICA</a:t>
            </a:r>
            <a:endParaRPr lang="es-PE" sz="2400" b="1" dirty="0">
              <a:solidFill>
                <a:srgbClr val="0066FF"/>
              </a:solidFill>
            </a:endParaRPr>
          </a:p>
        </p:txBody>
      </p:sp>
    </p:spTree>
    <p:extLst>
      <p:ext uri="{BB962C8B-B14F-4D97-AF65-F5344CB8AC3E}">
        <p14:creationId xmlns:p14="http://schemas.microsoft.com/office/powerpoint/2010/main" val="12296596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G:\FOTOS\2011\fotos inspeccion set. OLIVOS universidad\DSC009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836712"/>
            <a:ext cx="7356309" cy="5517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04271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FOTOS\FOTOS-2008\CCC NOV 08\Imagen 0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764704"/>
            <a:ext cx="6097096" cy="45899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a:spLocks noGrp="1" noChangeArrowheads="1"/>
          </p:cNvSpPr>
          <p:nvPr>
            <p:ph type="title"/>
          </p:nvPr>
        </p:nvSpPr>
        <p:spPr>
          <a:xfrm>
            <a:off x="179512" y="5949280"/>
            <a:ext cx="8784976" cy="476672"/>
          </a:xfrm>
        </p:spPr>
        <p:txBody>
          <a:bodyPr>
            <a:normAutofit fontScale="90000"/>
          </a:bodyPr>
          <a:lstStyle/>
          <a:p>
            <a:r>
              <a:rPr lang="es-ES" sz="2000" b="1" dirty="0" smtClean="0">
                <a:solidFill>
                  <a:srgbClr val="0066FF"/>
                </a:solidFill>
              </a:rPr>
              <a:t>En sistema </a:t>
            </a:r>
            <a:r>
              <a:rPr lang="es-ES" sz="2000" b="1" dirty="0" err="1" smtClean="0">
                <a:solidFill>
                  <a:srgbClr val="0066FF"/>
                </a:solidFill>
              </a:rPr>
              <a:t>drywall</a:t>
            </a:r>
            <a:r>
              <a:rPr lang="es-ES" sz="2000" b="1" dirty="0" smtClean="0">
                <a:solidFill>
                  <a:srgbClr val="0066FF"/>
                </a:solidFill>
              </a:rPr>
              <a:t>, las tuberías deben estar previamente empotradas en el piso.</a:t>
            </a:r>
            <a:br>
              <a:rPr lang="es-ES" sz="2000" b="1" dirty="0" smtClean="0">
                <a:solidFill>
                  <a:srgbClr val="0066FF"/>
                </a:solidFill>
              </a:rPr>
            </a:br>
            <a:endParaRPr lang="es-ES_tradnl" sz="2000" b="1" dirty="0">
              <a:solidFill>
                <a:srgbClr val="0066FF"/>
              </a:solidFill>
            </a:endParaRPr>
          </a:p>
        </p:txBody>
      </p:sp>
    </p:spTree>
    <p:extLst>
      <p:ext uri="{BB962C8B-B14F-4D97-AF65-F5344CB8AC3E}">
        <p14:creationId xmlns:p14="http://schemas.microsoft.com/office/powerpoint/2010/main" val="8174985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FOTOGRAFIAS_KODAK\Copia de MARIA 2010\PAITA NOV\La punta dos 19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43" r="31340"/>
          <a:stretch/>
        </p:blipFill>
        <p:spPr bwMode="auto">
          <a:xfrm rot="5400000">
            <a:off x="492004" y="92172"/>
            <a:ext cx="3415326" cy="36082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G:\FOTOGRAFIAS_KODAK\Copia de MARIA 2010\PAITA NOV\La punta dos 33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249" r="10542" b="31891"/>
          <a:stretch/>
        </p:blipFill>
        <p:spPr bwMode="auto">
          <a:xfrm>
            <a:off x="251520" y="3789040"/>
            <a:ext cx="4297447" cy="278179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noGrp="1" noChangeArrowheads="1"/>
          </p:cNvSpPr>
          <p:nvPr>
            <p:ph type="title"/>
          </p:nvPr>
        </p:nvSpPr>
        <p:spPr>
          <a:xfrm>
            <a:off x="5796136" y="2749243"/>
            <a:ext cx="2808312" cy="1709447"/>
          </a:xfrm>
        </p:spPr>
        <p:txBody>
          <a:bodyPr>
            <a:normAutofit fontScale="90000"/>
          </a:bodyPr>
          <a:lstStyle/>
          <a:p>
            <a:r>
              <a:rPr lang="es-ES" sz="2000" b="1" dirty="0" smtClean="0">
                <a:solidFill>
                  <a:srgbClr val="0066FF"/>
                </a:solidFill>
              </a:rPr>
              <a:t>No debe colocar instalación con cables mellizos, está prohibido su uso.</a:t>
            </a:r>
            <a:br>
              <a:rPr lang="es-ES" sz="2000" b="1" dirty="0" smtClean="0">
                <a:solidFill>
                  <a:srgbClr val="0066FF"/>
                </a:solidFill>
              </a:rPr>
            </a:br>
            <a:r>
              <a:rPr lang="es-ES" sz="2000" b="1" dirty="0" smtClean="0">
                <a:solidFill>
                  <a:srgbClr val="0066FF"/>
                </a:solidFill>
              </a:rPr>
              <a:t>Las instalaciones deben ir empotradas.</a:t>
            </a:r>
            <a:endParaRPr lang="es-ES_tradnl" sz="2000" b="1" dirty="0">
              <a:solidFill>
                <a:srgbClr val="0066FF"/>
              </a:solidFill>
            </a:endParaRPr>
          </a:p>
        </p:txBody>
      </p:sp>
    </p:spTree>
    <p:extLst>
      <p:ext uri="{BB962C8B-B14F-4D97-AF65-F5344CB8AC3E}">
        <p14:creationId xmlns:p14="http://schemas.microsoft.com/office/powerpoint/2010/main" val="78100772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G:\FOTOGRAFIAS_KODAK\Copia de MARIA 2010\PAITA NOV\La punta dos 34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7305" t="-4299" b="1"/>
          <a:stretch/>
        </p:blipFill>
        <p:spPr bwMode="auto">
          <a:xfrm>
            <a:off x="3883230" y="1211283"/>
            <a:ext cx="3401489" cy="42598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p:cNvSpPr>
            <a:spLocks noGrp="1" noChangeArrowheads="1"/>
          </p:cNvSpPr>
          <p:nvPr>
            <p:ph type="title"/>
          </p:nvPr>
        </p:nvSpPr>
        <p:spPr>
          <a:xfrm>
            <a:off x="323528" y="2486497"/>
            <a:ext cx="2808312" cy="1709447"/>
          </a:xfrm>
        </p:spPr>
        <p:txBody>
          <a:bodyPr>
            <a:normAutofit/>
          </a:bodyPr>
          <a:lstStyle/>
          <a:p>
            <a:r>
              <a:rPr lang="es-ES" sz="2000" b="1" dirty="0" smtClean="0">
                <a:solidFill>
                  <a:srgbClr val="0066FF"/>
                </a:solidFill>
              </a:rPr>
              <a:t>La colocación de tuberías deben ser de marca conocida y certificada.</a:t>
            </a:r>
            <a:endParaRPr lang="es-ES_tradnl" sz="2000" b="1" dirty="0">
              <a:solidFill>
                <a:srgbClr val="0066FF"/>
              </a:solidFill>
            </a:endParaRPr>
          </a:p>
        </p:txBody>
      </p:sp>
    </p:spTree>
    <p:extLst>
      <p:ext uri="{BB962C8B-B14F-4D97-AF65-F5344CB8AC3E}">
        <p14:creationId xmlns:p14="http://schemas.microsoft.com/office/powerpoint/2010/main" val="7020384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636912"/>
            <a:ext cx="8229600" cy="1143000"/>
          </a:xfrm>
        </p:spPr>
        <p:txBody>
          <a:bodyPr>
            <a:noAutofit/>
          </a:bodyPr>
          <a:lstStyle/>
          <a:p>
            <a:r>
              <a:rPr lang="es-PE" sz="8800" dirty="0" smtClean="0">
                <a:solidFill>
                  <a:schemeClr val="accent5">
                    <a:lumMod val="75000"/>
                  </a:schemeClr>
                </a:solidFill>
                <a:latin typeface="Arial Black" pitchFamily="34" charset="0"/>
              </a:rPr>
              <a:t>GRACIAS</a:t>
            </a:r>
            <a:endParaRPr lang="es-PE" sz="8800" dirty="0">
              <a:solidFill>
                <a:schemeClr val="accent5">
                  <a:lumMod val="75000"/>
                </a:schemeClr>
              </a:solidFill>
              <a:latin typeface="Arial Black" pitchFamily="34" charset="0"/>
            </a:endParaRPr>
          </a:p>
        </p:txBody>
      </p:sp>
    </p:spTree>
    <p:extLst>
      <p:ext uri="{BB962C8B-B14F-4D97-AF65-F5344CB8AC3E}">
        <p14:creationId xmlns:p14="http://schemas.microsoft.com/office/powerpoint/2010/main" val="756509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2464</TotalTime>
  <Words>3698</Words>
  <Application>Microsoft Office PowerPoint</Application>
  <PresentationFormat>Presentación en pantalla (4:3)</PresentationFormat>
  <Paragraphs>439</Paragraphs>
  <Slides>73</Slides>
  <Notes>1</Notes>
  <HiddenSlides>0</HiddenSlides>
  <MMClips>0</MMClips>
  <ScaleCrop>false</ScaleCrop>
  <HeadingPairs>
    <vt:vector size="8" baseType="variant">
      <vt:variant>
        <vt:lpstr>Fuentes usadas</vt:lpstr>
      </vt:variant>
      <vt:variant>
        <vt:i4>8</vt:i4>
      </vt:variant>
      <vt:variant>
        <vt:lpstr>Tema</vt:lpstr>
      </vt:variant>
      <vt:variant>
        <vt:i4>11</vt:i4>
      </vt:variant>
      <vt:variant>
        <vt:lpstr>Servidores OLE incrustados</vt:lpstr>
      </vt:variant>
      <vt:variant>
        <vt:i4>1</vt:i4>
      </vt:variant>
      <vt:variant>
        <vt:lpstr>Títulos de diapositiva</vt:lpstr>
      </vt:variant>
      <vt:variant>
        <vt:i4>73</vt:i4>
      </vt:variant>
    </vt:vector>
  </HeadingPairs>
  <TitlesOfParts>
    <vt:vector size="93" baseType="lpstr">
      <vt:lpstr>Arial</vt:lpstr>
      <vt:lpstr>Arial Black</vt:lpstr>
      <vt:lpstr>Arial Narrow</vt:lpstr>
      <vt:lpstr>Berlin Sans FB Demi</vt:lpstr>
      <vt:lpstr>Bookman Old Style</vt:lpstr>
      <vt:lpstr>Calibri</vt:lpstr>
      <vt:lpstr>Microsoft Sans Serif</vt:lpstr>
      <vt:lpstr>Wingdings</vt:lpstr>
      <vt:lpstr>Tema de Office</vt:lpstr>
      <vt:lpstr>1_Tema de Office</vt:lpstr>
      <vt:lpstr>2_Tema de Office</vt:lpstr>
      <vt:lpstr>3_Tema de Office</vt:lpstr>
      <vt:lpstr>4_Tema de Office</vt:lpstr>
      <vt:lpstr>5_Tema de Office</vt:lpstr>
      <vt:lpstr>6_Tema de Office</vt:lpstr>
      <vt:lpstr>7_Tema de Office</vt:lpstr>
      <vt:lpstr>8_Tema de Office</vt:lpstr>
      <vt:lpstr>9_Tema de Office</vt:lpstr>
      <vt:lpstr>10_Tema de Office</vt:lpstr>
      <vt:lpstr>Imagen de mapa de bits</vt:lpstr>
      <vt:lpstr>Presentación de PowerPoint</vt:lpstr>
      <vt:lpstr>Presentación de PowerPoint</vt:lpstr>
      <vt:lpstr>Presentación de PowerPoint</vt:lpstr>
      <vt:lpstr>PLANO ELECTRICO  Medidor Monofásico, contiguo la Línea a Tierra Con Circuitos independientes  de Iluminación (C-1) , Tomacorriente (C-2) y Ramales Especiales (C-3, en patio. Cocina y SS.HH)</vt:lpstr>
      <vt:lpstr>REGLAMENTO DE METRADOS</vt:lpstr>
      <vt:lpstr>Presentación de PowerPoint</vt:lpstr>
      <vt:lpstr>Presentación de PowerPoint</vt:lpstr>
      <vt:lpstr>NORMATIVIDAD</vt:lpstr>
      <vt:lpstr>NORMATIVIDAD</vt:lpstr>
      <vt:lpstr>Presentación de PowerPoint</vt:lpstr>
      <vt:lpstr>Presentación de PowerPoint</vt:lpstr>
      <vt:lpstr> De acuerdo al plano la longitud desde el MEDIDOR de energía eléctrica (Kw-h) hasta el TABLERO DE DISTRIBUCION no es la medida sobre el plano sino la desarrollada o sea el recorrido real desde el Portamedidor de energía eléctrica hasta el T. de Distribución. </vt:lpstr>
      <vt:lpstr>ISOMETRIA: INSTALACION ALUMBRADO CON INTERRUPTOR DOBLE</vt:lpstr>
      <vt:lpstr>EL SERVICIO ELÉCTRICO</vt:lpstr>
      <vt:lpstr>EL SERVICIO ELÉCTRICO</vt:lpstr>
      <vt:lpstr>SITUACIÓN DE LAS INSTALACIONES ELÉCTRICAS</vt:lpstr>
      <vt:lpstr>DEFINICIONES BASICAS</vt:lpstr>
      <vt:lpstr>MAGNITUDES ELECTRICAS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LUMINARIAS</vt:lpstr>
      <vt:lpstr>Presentación de PowerPoint</vt:lpstr>
      <vt:lpstr>Presentación de PowerPoint</vt:lpstr>
      <vt:lpstr>Presentación de PowerPoint</vt:lpstr>
      <vt:lpstr>Presentación de PowerPoint</vt:lpstr>
      <vt:lpstr>Presentación de PowerPoint</vt:lpstr>
      <vt:lpstr>Presentación de PowerPoint</vt:lpstr>
      <vt:lpstr>DETALLE  DE  SALIDAS</vt:lpstr>
      <vt:lpstr>Presentación de PowerPoint</vt:lpstr>
      <vt:lpstr>Presentación de PowerPoint</vt:lpstr>
      <vt:lpstr>Instalaciones Eléctricas de Energía</vt:lpstr>
      <vt:lpstr>Presentación de PowerPoint</vt:lpstr>
      <vt:lpstr>Presentación de PowerPoint</vt:lpstr>
      <vt:lpstr>Presentación de PowerPoint</vt:lpstr>
      <vt:lpstr>Presentación de PowerPoint</vt:lpstr>
      <vt:lpstr>PUESTA A TIERRA</vt:lpstr>
      <vt:lpstr>Comentario.- Se muestra pozo de tierra con sus elementos menor a 25 ohmnios</vt:lpstr>
      <vt:lpstr>Presentación de PowerPoint</vt:lpstr>
      <vt:lpstr>Presentación de PowerPoint</vt:lpstr>
      <vt:lpstr>Presentación de PowerPoint</vt:lpstr>
      <vt:lpstr>Presentación de PowerPoint</vt:lpstr>
      <vt:lpstr>Presentación de PowerPoint</vt:lpstr>
      <vt:lpstr>Presentación de PowerPoint</vt:lpstr>
      <vt:lpstr>Ductos a Tablero de Distribución</vt:lpstr>
      <vt:lpstr>Ductos a Tablero de Distribución y Caja de pase</vt:lpstr>
      <vt:lpstr>Presentación de PowerPoint</vt:lpstr>
      <vt:lpstr>Mercado Huaycán. Presencia de reventa de energía eléctrica a puestos de mercado. Instalaciones precarias con cables a la intemperie. </vt:lpstr>
      <vt:lpstr>Presentación de PowerPoint</vt:lpstr>
      <vt:lpstr>Acometidas y Conexiones</vt:lpstr>
      <vt:lpstr>Conexión riesgosa. Conductores de conexión  domiciliaria a la vista</vt:lpstr>
      <vt:lpstr>Distancia inadecuada entre Sub-estación aérea y línea de edificación </vt:lpstr>
      <vt:lpstr>SUMINISTROS PROVISIONALES</vt:lpstr>
      <vt:lpstr>TOMACORRIENTE EN PISO – AULA DE COMPUTO</vt:lpstr>
      <vt:lpstr>DUCTO DE MONTANTE DE TUBERIA ELECTRICA</vt:lpstr>
      <vt:lpstr>Presentación de PowerPoint</vt:lpstr>
      <vt:lpstr>En sistema drywall, las tuberías deben estar previamente empotradas en el piso. </vt:lpstr>
      <vt:lpstr>No debe colocar instalación con cables mellizos, está prohibido su uso. Las instalaciones deben ir empotradas.</vt:lpstr>
      <vt:lpstr>La colocación de tuberías deben ser de marca conocida y certificada.</vt:lpstr>
      <vt:lpstr>GRACIAS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dc:creator>
  <cp:lastModifiedBy>ROY</cp:lastModifiedBy>
  <cp:revision>1051</cp:revision>
  <dcterms:created xsi:type="dcterms:W3CDTF">2013-11-28T11:49:12Z</dcterms:created>
  <dcterms:modified xsi:type="dcterms:W3CDTF">2016-11-03T11:21:09Z</dcterms:modified>
</cp:coreProperties>
</file>